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3" r:id="rId2"/>
    <p:sldId id="274" r:id="rId3"/>
    <p:sldId id="267" r:id="rId4"/>
    <p:sldId id="268" r:id="rId5"/>
    <p:sldId id="275" r:id="rId6"/>
    <p:sldId id="304" r:id="rId7"/>
    <p:sldId id="307" r:id="rId8"/>
    <p:sldId id="306" r:id="rId9"/>
    <p:sldId id="310" r:id="rId10"/>
    <p:sldId id="311" r:id="rId11"/>
    <p:sldId id="308" r:id="rId12"/>
    <p:sldId id="276" r:id="rId13"/>
    <p:sldId id="277" r:id="rId14"/>
    <p:sldId id="278" r:id="rId15"/>
    <p:sldId id="270" r:id="rId16"/>
    <p:sldId id="286" r:id="rId17"/>
    <p:sldId id="312" r:id="rId18"/>
    <p:sldId id="285" r:id="rId19"/>
    <p:sldId id="280" r:id="rId20"/>
    <p:sldId id="290" r:id="rId21"/>
    <p:sldId id="291" r:id="rId22"/>
    <p:sldId id="289" r:id="rId23"/>
    <p:sldId id="295" r:id="rId24"/>
    <p:sldId id="297" r:id="rId25"/>
    <p:sldId id="298" r:id="rId26"/>
    <p:sldId id="300" r:id="rId27"/>
    <p:sldId id="299" r:id="rId28"/>
    <p:sldId id="296" r:id="rId29"/>
    <p:sldId id="282" r:id="rId30"/>
    <p:sldId id="292" r:id="rId31"/>
    <p:sldId id="283" r:id="rId32"/>
    <p:sldId id="284" r:id="rId33"/>
    <p:sldId id="287" r:id="rId34"/>
    <p:sldId id="294" r:id="rId35"/>
    <p:sldId id="301" r:id="rId36"/>
    <p:sldId id="288" r:id="rId37"/>
    <p:sldId id="303" r:id="rId38"/>
    <p:sldId id="313" r:id="rId39"/>
    <p:sldId id="25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혜미" initials="정혜" lastIdx="2" clrIdx="0">
    <p:extLst>
      <p:ext uri="{19B8F6BF-5375-455C-9EA6-DF929625EA0E}">
        <p15:presenceInfo xmlns:p15="http://schemas.microsoft.com/office/powerpoint/2012/main" userId="07aa9b5d804fe5ac" providerId="Windows Liv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76095" autoAdjust="0"/>
  </p:normalViewPr>
  <p:slideViewPr>
    <p:cSldViewPr snapToGrid="0">
      <p:cViewPr varScale="1">
        <p:scale>
          <a:sx n="65" d="100"/>
          <a:sy n="65" d="100"/>
        </p:scale>
        <p:origin x="17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E37A1-1F13-4756-9288-B1DD8CBA7CF3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D4B2-786A-4971-A8D9-C0AD240DD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영수증을 부탁해 기술발표 시작하도록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7</a:t>
            </a:r>
            <a:r>
              <a:rPr lang="ko-KR" altLang="en-US" dirty="0"/>
              <a:t>조 영수증을 부탁해 팀이고 </a:t>
            </a:r>
            <a:r>
              <a:rPr lang="ko-KR" altLang="en-US" dirty="0" err="1"/>
              <a:t>강한빛</a:t>
            </a:r>
            <a:r>
              <a:rPr lang="ko-KR" altLang="en-US" dirty="0"/>
              <a:t> </a:t>
            </a:r>
            <a:r>
              <a:rPr lang="ko-KR" altLang="en-US" dirty="0" err="1"/>
              <a:t>손현석</a:t>
            </a:r>
            <a:r>
              <a:rPr lang="ko-KR" altLang="en-US" dirty="0"/>
              <a:t> 오민진 정혜미로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오늘 발표를 맡게 된 정혜미라고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촬영한 이미지의 </a:t>
            </a:r>
            <a:r>
              <a:rPr lang="en-US" altLang="ko-KR" dirty="0" err="1"/>
              <a:t>url</a:t>
            </a:r>
            <a:r>
              <a:rPr lang="ko-KR" altLang="en-US" dirty="0"/>
              <a:t>를 </a:t>
            </a:r>
            <a:r>
              <a:rPr lang="en-US" altLang="ko-KR" dirty="0" err="1"/>
              <a:t>mediaStore</a:t>
            </a:r>
            <a:r>
              <a:rPr lang="ko-KR" altLang="en-US" dirty="0"/>
              <a:t>에서 꺼내서 비트맵형태로 바꿔주고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99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binding </a:t>
            </a:r>
            <a:r>
              <a:rPr lang="ko-KR" altLang="en-US" dirty="0"/>
              <a:t>이 부분을 통해 비트맵 형태인 이미지를 화면에 뿌려주게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갤러리 부분은 카메라와 거의 동일하여 설명은 </a:t>
            </a:r>
            <a:r>
              <a:rPr lang="ko-KR" altLang="en-US" dirty="0" err="1"/>
              <a:t>생략하게습니다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1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카메라와 갤러리만을 구현했을 때의 테스트 영상입니다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보시면 권할 설정 </a:t>
            </a:r>
            <a:r>
              <a:rPr lang="ko-KR" altLang="en-US" dirty="0" err="1"/>
              <a:t>팝업창이랑</a:t>
            </a:r>
            <a:r>
              <a:rPr lang="ko-KR" altLang="en-US" dirty="0"/>
              <a:t> 화면전환이 잘 이루어져 </a:t>
            </a:r>
            <a:r>
              <a:rPr lang="ko-KR" altLang="en-US" dirty="0" err="1"/>
              <a:t>있는것을</a:t>
            </a:r>
            <a:r>
              <a:rPr lang="ko-KR" altLang="en-US" dirty="0"/>
              <a:t>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테스트 영상에서는 촬영한 사진이 화면에 표시 되지는 않았지만 추후에는 오류를 해결하여 화면에 표시되게끔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6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두번쨰</a:t>
            </a:r>
            <a:r>
              <a:rPr lang="ko-KR" altLang="en-US" dirty="0"/>
              <a:t> 이미지 전처리에 대한 부분입니다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93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촬영한 원본 이미지의 경우 사진을 찍는 각도나 상황에 따라 이미지의 품질 차이가 크게 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글씨가 많이 </a:t>
            </a:r>
            <a:r>
              <a:rPr lang="ko-KR" altLang="en-US" dirty="0" err="1"/>
              <a:t>일그러질수도</a:t>
            </a:r>
            <a:r>
              <a:rPr lang="ko-KR" altLang="en-US" dirty="0"/>
              <a:t> 있고 </a:t>
            </a:r>
            <a:r>
              <a:rPr lang="ko-KR" altLang="en-US" dirty="0" err="1"/>
              <a:t>잡티같은</a:t>
            </a:r>
            <a:r>
              <a:rPr lang="ko-KR" altLang="en-US" dirty="0"/>
              <a:t> 노이즈들이 많이 포함될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경우 </a:t>
            </a:r>
            <a:r>
              <a:rPr lang="en-US" altLang="ko-KR" dirty="0"/>
              <a:t>OCR</a:t>
            </a:r>
            <a:r>
              <a:rPr lang="ko-KR" altLang="en-US" dirty="0"/>
              <a:t>이 텍스트를 인식하는데 어려움을 겪기 때문에 촬영한 사진을 </a:t>
            </a:r>
            <a:r>
              <a:rPr lang="ko-KR" altLang="en-US" dirty="0" err="1"/>
              <a:t>보정해주어야한다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스캔기능을 넣어준다고 생각하면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쓰는 </a:t>
            </a:r>
            <a:r>
              <a:rPr lang="ko-KR" altLang="en-US" dirty="0" err="1"/>
              <a:t>전처리</a:t>
            </a:r>
            <a:r>
              <a:rPr lang="ko-KR" altLang="en-US" dirty="0"/>
              <a:t> 함수로는 </a:t>
            </a:r>
            <a:r>
              <a:rPr lang="en-US" altLang="ko-KR" dirty="0"/>
              <a:t>grayscale(</a:t>
            </a:r>
            <a:r>
              <a:rPr lang="ko-KR" altLang="en-US" dirty="0" err="1"/>
              <a:t>회색조</a:t>
            </a:r>
            <a:r>
              <a:rPr lang="en-US" altLang="ko-KR" dirty="0"/>
              <a:t>), binarization(</a:t>
            </a:r>
            <a:r>
              <a:rPr lang="ko-KR" altLang="en-US" dirty="0"/>
              <a:t>이진화</a:t>
            </a:r>
            <a:r>
              <a:rPr lang="en-US" altLang="ko-KR" dirty="0"/>
              <a:t>), </a:t>
            </a:r>
            <a:r>
              <a:rPr lang="en-US" altLang="ko-KR" dirty="0" err="1"/>
              <a:t>getPerspectivetransform</a:t>
            </a:r>
            <a:r>
              <a:rPr lang="en-US" altLang="ko-KR" dirty="0"/>
              <a:t>(</a:t>
            </a:r>
            <a:r>
              <a:rPr lang="ko-KR" altLang="en-US" dirty="0"/>
              <a:t>기울기보정</a:t>
            </a:r>
            <a:r>
              <a:rPr lang="en-US" altLang="ko-KR" dirty="0"/>
              <a:t>) 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getPerspectivetransform</a:t>
            </a:r>
            <a:r>
              <a:rPr lang="en-US" altLang="ko-KR" dirty="0"/>
              <a:t>(</a:t>
            </a:r>
            <a:r>
              <a:rPr lang="ko-KR" altLang="en-US" dirty="0"/>
              <a:t>기울기보정</a:t>
            </a:r>
            <a:r>
              <a:rPr lang="en-US" altLang="ko-KR" dirty="0"/>
              <a:t>) </a:t>
            </a:r>
            <a:r>
              <a:rPr lang="ko-KR" altLang="en-US" dirty="0"/>
              <a:t>함수는 사진의 원근 및 기울기를 보정해주는 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Grayscale(</a:t>
            </a:r>
            <a:r>
              <a:rPr lang="ko-KR" altLang="en-US" dirty="0" err="1"/>
              <a:t>회색조</a:t>
            </a:r>
            <a:r>
              <a:rPr lang="en-US" altLang="ko-KR" dirty="0"/>
              <a:t>) </a:t>
            </a:r>
            <a:r>
              <a:rPr lang="ko-KR" altLang="en-US" dirty="0"/>
              <a:t>함수는 다양한 색을 가지고 있는 사진을 무채색 즉 검은색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흰색으로만 구성된 사진으로 변환시켜 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Binarization(</a:t>
            </a:r>
            <a:r>
              <a:rPr lang="ko-KR" altLang="en-US" dirty="0"/>
              <a:t>이진화</a:t>
            </a:r>
            <a:r>
              <a:rPr lang="en-US" altLang="ko-KR" dirty="0"/>
              <a:t>) </a:t>
            </a:r>
            <a:r>
              <a:rPr lang="ko-KR" altLang="en-US" dirty="0"/>
              <a:t>함수는 </a:t>
            </a:r>
            <a:r>
              <a:rPr lang="en-US" altLang="ko-KR" dirty="0"/>
              <a:t>grayscale</a:t>
            </a:r>
            <a:r>
              <a:rPr lang="ko-KR" altLang="en-US" dirty="0"/>
              <a:t>을 거쳐 회색조로 변형된 사진을 흰색과 검은색으로만 변환시켜주는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기울기 보정 함수인 </a:t>
            </a:r>
            <a:r>
              <a:rPr lang="en-US" altLang="ko-KR" dirty="0" err="1"/>
              <a:t>getPerspectivetransform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err="1"/>
              <a:t>회색조</a:t>
            </a:r>
            <a:r>
              <a:rPr lang="ko-KR" altLang="en-US" dirty="0"/>
              <a:t> 함수인 </a:t>
            </a:r>
            <a:r>
              <a:rPr lang="en-US" altLang="ko-KR" dirty="0"/>
              <a:t>grayscale</a:t>
            </a:r>
            <a:r>
              <a:rPr lang="ko-KR" altLang="en-US" dirty="0"/>
              <a:t>을 하는 제일 기본적인 방법은 이미지의 픽셀의 </a:t>
            </a:r>
            <a:r>
              <a:rPr lang="en-US" altLang="ko-KR" dirty="0"/>
              <a:t>RGB</a:t>
            </a:r>
            <a:r>
              <a:rPr lang="ko-KR" altLang="en-US" dirty="0"/>
              <a:t>값을 먼저 추출하여</a:t>
            </a:r>
            <a:r>
              <a:rPr lang="en-US" altLang="ko-KR" dirty="0"/>
              <a:t>, RGB </a:t>
            </a:r>
            <a:r>
              <a:rPr lang="ko-KR" altLang="en-US" dirty="0"/>
              <a:t>각각의 값을 다 더해 평균을 내줍니다</a:t>
            </a:r>
            <a:r>
              <a:rPr lang="en-US" altLang="ko-KR" dirty="0"/>
              <a:t>. </a:t>
            </a:r>
            <a:r>
              <a:rPr lang="ko-KR" altLang="en-US" dirty="0" err="1"/>
              <a:t>이런식으로</a:t>
            </a:r>
            <a:r>
              <a:rPr lang="ko-KR" altLang="en-US" dirty="0"/>
              <a:t> 각각의 픽셀에 대해 모두 평균값을 내준 뒤 평균값으로 이미지를 표시해주면 무채색의 </a:t>
            </a:r>
            <a:r>
              <a:rPr lang="ko-KR" altLang="en-US" dirty="0" err="1"/>
              <a:t>회색조</a:t>
            </a:r>
            <a:r>
              <a:rPr lang="ko-KR" altLang="en-US" dirty="0"/>
              <a:t> 이미지를 얻을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이진화를 처리해주는 </a:t>
            </a:r>
            <a:r>
              <a:rPr lang="en-US" altLang="ko-KR" dirty="0"/>
              <a:t>binarization </a:t>
            </a:r>
            <a:r>
              <a:rPr lang="ko-KR" altLang="en-US" dirty="0"/>
              <a:t>함수는 이미지 처리에서 어떤 주어진 </a:t>
            </a:r>
            <a:r>
              <a:rPr lang="ko-KR" altLang="en-US" dirty="0" err="1"/>
              <a:t>임계값</a:t>
            </a:r>
            <a:r>
              <a:rPr lang="ko-KR" altLang="en-US" dirty="0"/>
              <a:t> 보다 밝은 픽셀들은 모두 흰색으로</a:t>
            </a:r>
            <a:r>
              <a:rPr lang="en-US" altLang="ko-KR" dirty="0"/>
              <a:t>, </a:t>
            </a:r>
            <a:r>
              <a:rPr lang="ko-KR" altLang="en-US" dirty="0"/>
              <a:t>그렇지 않은 픽셀들은 모두 검은색으로 바꿔주는 방법입니다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임계값이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이면 </a:t>
            </a:r>
            <a:r>
              <a:rPr lang="en-US" altLang="ko-KR" dirty="0"/>
              <a:t>100</a:t>
            </a:r>
            <a:r>
              <a:rPr lang="ko-KR" altLang="en-US" dirty="0"/>
              <a:t>보다 작은 </a:t>
            </a:r>
            <a:r>
              <a:rPr lang="ko-KR" altLang="en-US" dirty="0" err="1"/>
              <a:t>픽셀값은</a:t>
            </a:r>
            <a:r>
              <a:rPr lang="ko-KR" altLang="en-US" dirty="0"/>
              <a:t> </a:t>
            </a:r>
            <a:r>
              <a:rPr lang="en-US" altLang="ko-KR" dirty="0"/>
              <a:t>0(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en-US" altLang="ko-KR" dirty="0"/>
              <a:t>100</a:t>
            </a:r>
            <a:r>
              <a:rPr lang="ko-KR" altLang="en-US" dirty="0"/>
              <a:t>보다 큰 </a:t>
            </a:r>
            <a:r>
              <a:rPr lang="ko-KR" altLang="en-US" dirty="0" err="1"/>
              <a:t>임계값은</a:t>
            </a:r>
            <a:r>
              <a:rPr lang="ko-KR" altLang="en-US" dirty="0"/>
              <a:t> </a:t>
            </a:r>
            <a:r>
              <a:rPr lang="en-US" altLang="ko-KR" dirty="0"/>
              <a:t>255(</a:t>
            </a:r>
            <a:r>
              <a:rPr lang="ko-KR" altLang="en-US" dirty="0"/>
              <a:t>검은색</a:t>
            </a:r>
            <a:r>
              <a:rPr lang="en-US" altLang="ko-KR" dirty="0"/>
              <a:t>)</a:t>
            </a:r>
            <a:r>
              <a:rPr lang="ko-KR" altLang="en-US" dirty="0"/>
              <a:t>로 처리해주어</a:t>
            </a:r>
            <a:r>
              <a:rPr lang="en-US" altLang="ko-KR" dirty="0"/>
              <a:t> </a:t>
            </a:r>
            <a:r>
              <a:rPr lang="ko-KR" altLang="en-US" dirty="0"/>
              <a:t>이미지를 검은색과 흰색으로만 </a:t>
            </a:r>
            <a:r>
              <a:rPr lang="ko-KR" altLang="en-US" dirty="0" err="1"/>
              <a:t>나타내줄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이진화를 하게 되면 잡티를 보정한 보다 선명한 텍스트를 얻을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0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저희가 전처리에 대한 부분은 아직 진행중이어서 구현한 코드는 없지만 어떻게 구현할지를 알고리즘으로 </a:t>
            </a:r>
            <a:r>
              <a:rPr lang="ko-KR" altLang="en-US" baseline="0" dirty="0" err="1"/>
              <a:t>나타내보았습니다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앞서 언급했던 함수들을 사용하기 위해 </a:t>
            </a:r>
            <a:r>
              <a:rPr lang="en-US" altLang="ko-KR" baseline="0" dirty="0"/>
              <a:t>OpenCV </a:t>
            </a:r>
            <a:r>
              <a:rPr lang="ko-KR" altLang="en-US" baseline="0" dirty="0"/>
              <a:t>라이브러리를 가져오는 코드를 </a:t>
            </a:r>
            <a:r>
              <a:rPr lang="ko-KR" altLang="en-US" baseline="0" dirty="0" err="1"/>
              <a:t>작성해야합니다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각각의 함수 모두 입출력이 </a:t>
            </a:r>
            <a:r>
              <a:rPr lang="en-US" altLang="ko-KR" baseline="0" dirty="0"/>
              <a:t>Bitmap</a:t>
            </a:r>
            <a:r>
              <a:rPr lang="ko-KR" altLang="en-US" baseline="0" dirty="0"/>
              <a:t>형태가 </a:t>
            </a:r>
            <a:r>
              <a:rPr lang="ko-KR" altLang="en-US" baseline="0" dirty="0" err="1"/>
              <a:t>될수있도록</a:t>
            </a:r>
            <a:r>
              <a:rPr lang="ko-KR" altLang="en-US" baseline="0" dirty="0"/>
              <a:t> 변환 시켜주는 코드를 </a:t>
            </a:r>
            <a:r>
              <a:rPr lang="ko-KR" altLang="en-US" baseline="0" dirty="0" err="1"/>
              <a:t>작성해야합니다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 err="1"/>
              <a:t>이런식으로</a:t>
            </a:r>
            <a:r>
              <a:rPr lang="ko-KR" altLang="en-US" baseline="0" dirty="0"/>
              <a:t> 세단계의 전처리를 거치게 되면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이 인식하기 쉬운 </a:t>
            </a:r>
            <a:r>
              <a:rPr lang="ko-KR" altLang="en-US" baseline="0" dirty="0" err="1"/>
              <a:t>품질좋은</a:t>
            </a:r>
            <a:r>
              <a:rPr lang="ko-KR" altLang="en-US" baseline="0" dirty="0"/>
              <a:t> 이미지를 얻을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6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여기 보시면 세가지의 함수를 거쳐서 </a:t>
            </a:r>
            <a:r>
              <a:rPr lang="ko-KR" altLang="en-US" baseline="0" dirty="0" err="1"/>
              <a:t>이런식의</a:t>
            </a:r>
            <a:r>
              <a:rPr lang="ko-KR" altLang="en-US" baseline="0" dirty="0"/>
              <a:t> 결과를 낼 예정입니다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세번쨰는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68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은 이미지에서 텍스트를 추출해주는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</a:t>
            </a:r>
            <a:r>
              <a:rPr lang="en-US" altLang="ko-KR" dirty="0"/>
              <a:t> OCR</a:t>
            </a:r>
            <a:r>
              <a:rPr lang="ko-KR" altLang="en-US" dirty="0"/>
              <a:t>기능을 제공해주는 오픈소스 라이브러리인 </a:t>
            </a:r>
            <a:r>
              <a:rPr lang="en-US" altLang="ko-KR" dirty="0" err="1"/>
              <a:t>Tessracte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조의 앱은 영수증을 촬영하면 영수증에 나와있는  품목을 추출하여 해당 품목에 대한 소비기한을 제공하여 관리할 수 있도록 해주는 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사진에서 텍스트를 추출하는 기술이 가장 중요하기 때문에 이러한 기술을 구현한 과정을 발표하도록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75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Tesseract</a:t>
            </a:r>
            <a:r>
              <a:rPr lang="ko-KR" altLang="en-US" dirty="0"/>
              <a:t>의 </a:t>
            </a:r>
            <a:r>
              <a:rPr lang="en-US" altLang="ko-KR" dirty="0" err="1"/>
              <a:t>ocr</a:t>
            </a:r>
            <a:r>
              <a:rPr lang="en-US" altLang="ko-KR" dirty="0"/>
              <a:t> </a:t>
            </a:r>
            <a:r>
              <a:rPr lang="ko-KR" altLang="en-US" dirty="0"/>
              <a:t>작동원리를 잠시 보자면</a:t>
            </a:r>
            <a:endParaRPr lang="en-US" altLang="ko-KR" dirty="0"/>
          </a:p>
          <a:p>
            <a:r>
              <a:rPr lang="ko-KR" altLang="en-US" dirty="0"/>
              <a:t>원래의 </a:t>
            </a:r>
            <a:r>
              <a:rPr lang="en-US" altLang="ko-KR" dirty="0"/>
              <a:t>text image</a:t>
            </a:r>
            <a:r>
              <a:rPr lang="ko-KR" altLang="en-US" dirty="0"/>
              <a:t>에 </a:t>
            </a:r>
            <a:r>
              <a:rPr lang="en-US" altLang="ko-KR" dirty="0"/>
              <a:t>outline</a:t>
            </a:r>
            <a:r>
              <a:rPr lang="ko-KR" altLang="en-US" dirty="0"/>
              <a:t>을 생성하고 </a:t>
            </a:r>
            <a:endParaRPr lang="en-US" altLang="ko-KR" dirty="0"/>
          </a:p>
          <a:p>
            <a:r>
              <a:rPr lang="ko-KR" altLang="en-US" dirty="0"/>
              <a:t>생성된 </a:t>
            </a:r>
            <a:r>
              <a:rPr lang="en-US" altLang="ko-KR" dirty="0"/>
              <a:t>outline</a:t>
            </a:r>
            <a:r>
              <a:rPr lang="ko-KR" altLang="en-US" dirty="0"/>
              <a:t>에 대해 다각형에 근접하게 추출하게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추출된 다각형을 </a:t>
            </a:r>
            <a:r>
              <a:rPr lang="en-US" altLang="ko-KR" dirty="0"/>
              <a:t>Tesseract</a:t>
            </a:r>
            <a:r>
              <a:rPr lang="ko-KR" altLang="en-US" dirty="0"/>
              <a:t>의 데이터 베이스에 있는 비슷한 문자들과 매칭하여 특징점과 </a:t>
            </a:r>
            <a:r>
              <a:rPr lang="ko-KR" altLang="en-US" dirty="0" err="1"/>
              <a:t>원본이미지와의</a:t>
            </a:r>
            <a:r>
              <a:rPr lang="ko-KR" altLang="en-US" dirty="0"/>
              <a:t> 오차율이 가장 낮은 문자를 선택하는 원리입니다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89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tesseract</a:t>
            </a:r>
            <a:r>
              <a:rPr lang="ko-KR" altLang="en-US" dirty="0"/>
              <a:t>를 사용하기 위한 라이브러리를 </a:t>
            </a:r>
            <a:r>
              <a:rPr lang="ko-KR" altLang="en-US" dirty="0" err="1"/>
              <a:t>불러와야하고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Tesseract</a:t>
            </a:r>
            <a:r>
              <a:rPr lang="ko-KR" altLang="en-US" dirty="0"/>
              <a:t>의 </a:t>
            </a:r>
            <a:r>
              <a:rPr lang="en-US" altLang="ko-KR" dirty="0"/>
              <a:t>DB</a:t>
            </a:r>
            <a:r>
              <a:rPr lang="ko-KR" altLang="en-US" dirty="0"/>
              <a:t>가 되는 학습데이터를 불러와 학습시킨 후 텍스트를 </a:t>
            </a:r>
            <a:r>
              <a:rPr lang="ko-KR" altLang="en-US" dirty="0" err="1"/>
              <a:t>추출해야합니다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91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알고리즘을 보자면 </a:t>
            </a:r>
            <a:r>
              <a:rPr lang="ko-KR" altLang="en-US" baseline="0" dirty="0" err="1"/>
              <a:t>이런식으로</a:t>
            </a:r>
            <a:r>
              <a:rPr lang="en-US" altLang="ko-KR" baseline="0" dirty="0"/>
              <a:t> Tess-Two</a:t>
            </a:r>
            <a:r>
              <a:rPr lang="ko-KR" altLang="en-US" baseline="0" dirty="0"/>
              <a:t>라이브러리를 추가하고 학습할 데이터로 한글 언어데이터를 </a:t>
            </a:r>
            <a:r>
              <a:rPr lang="ko-KR" altLang="en-US" baseline="0" dirty="0" err="1"/>
              <a:t>추가해준뒤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파일 디렉토리에 복사하여 한글언어데이터를 학습한 결과를 가지고 </a:t>
            </a:r>
            <a:r>
              <a:rPr lang="en-US" altLang="ko-KR" baseline="0" dirty="0"/>
              <a:t>tesseract DB</a:t>
            </a:r>
            <a:r>
              <a:rPr lang="ko-KR" altLang="en-US" baseline="0" dirty="0"/>
              <a:t>를 초기화 해줍니다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tesseract </a:t>
            </a:r>
            <a:r>
              <a:rPr lang="ko-KR" altLang="en-US" baseline="0" dirty="0"/>
              <a:t>모델에 이미지를 입력한 뒤 출력된 값을 텍스트화 하여 텍스트를 추출합니다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93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Tesseract </a:t>
            </a:r>
            <a:r>
              <a:rPr lang="ko-KR" altLang="en-US" baseline="0" dirty="0"/>
              <a:t>오픈소스를 사용하기 위해서 </a:t>
            </a:r>
            <a:r>
              <a:rPr lang="en-US" altLang="ko-KR" baseline="0" dirty="0" err="1"/>
              <a:t>tess</a:t>
            </a:r>
            <a:r>
              <a:rPr lang="en-US" altLang="ko-KR" baseline="0" dirty="0"/>
              <a:t>-two </a:t>
            </a:r>
            <a:r>
              <a:rPr lang="ko-KR" altLang="en-US" baseline="0" dirty="0"/>
              <a:t>라이브러리를 추가하기위해 </a:t>
            </a:r>
            <a:r>
              <a:rPr lang="en-US" altLang="ko-KR" baseline="0" dirty="0"/>
              <a:t>app</a:t>
            </a:r>
            <a:r>
              <a:rPr lang="ko-KR" altLang="en-US" baseline="0" dirty="0"/>
              <a:t>수준의 </a:t>
            </a:r>
            <a:r>
              <a:rPr lang="en-US" altLang="ko-KR" baseline="0" dirty="0" err="1"/>
              <a:t>gradle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파일에 최신 버전에 맞춰서 </a:t>
            </a:r>
            <a:r>
              <a:rPr lang="en-US" altLang="ko-KR" baseline="0" dirty="0" err="1"/>
              <a:t>tess</a:t>
            </a:r>
            <a:r>
              <a:rPr lang="en-US" altLang="ko-KR" baseline="0" dirty="0"/>
              <a:t>-two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implementation </a:t>
            </a:r>
            <a:r>
              <a:rPr lang="ko-KR" altLang="en-US" baseline="0" dirty="0" err="1"/>
              <a:t>해주었구요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48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앞서 언급했던 </a:t>
            </a:r>
            <a:r>
              <a:rPr lang="en-US" altLang="ko-KR" baseline="0" dirty="0"/>
              <a:t>tesseract DB</a:t>
            </a:r>
            <a:r>
              <a:rPr lang="ko-KR" altLang="en-US" baseline="0" dirty="0"/>
              <a:t>가 될</a:t>
            </a:r>
            <a:r>
              <a:rPr lang="en-US" altLang="ko-KR" baseline="0" dirty="0"/>
              <a:t> </a:t>
            </a:r>
            <a:r>
              <a:rPr lang="ko-KR" altLang="en-US" baseline="0" dirty="0"/>
              <a:t>언어 데이터를 </a:t>
            </a:r>
            <a:r>
              <a:rPr lang="en-US" altLang="ko-KR" baseline="0" dirty="0"/>
              <a:t>assets </a:t>
            </a:r>
            <a:r>
              <a:rPr lang="ko-KR" altLang="en-US" baseline="0" dirty="0"/>
              <a:t>파일을 생성하여 </a:t>
            </a:r>
            <a:r>
              <a:rPr lang="en-US" altLang="ko-KR" baseline="0" dirty="0"/>
              <a:t>tesseract</a:t>
            </a:r>
            <a:r>
              <a:rPr lang="ko-KR" altLang="en-US" baseline="0" dirty="0"/>
              <a:t>에서 제공해주는 한글</a:t>
            </a:r>
            <a:r>
              <a:rPr lang="en-US" altLang="ko-KR" baseline="0" dirty="0"/>
              <a:t> </a:t>
            </a:r>
            <a:r>
              <a:rPr lang="ko-KR" altLang="en-US" baseline="0" dirty="0"/>
              <a:t>언어 데이터를 추가해주었습니다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40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Assects</a:t>
            </a:r>
            <a:r>
              <a:rPr lang="ko-KR" altLang="en-US" baseline="0" dirty="0"/>
              <a:t>안에 </a:t>
            </a:r>
            <a:r>
              <a:rPr lang="ko-KR" altLang="en-US" baseline="0" dirty="0" err="1"/>
              <a:t>넣어놓은</a:t>
            </a:r>
            <a:r>
              <a:rPr lang="ko-KR" altLang="en-US" baseline="0" dirty="0"/>
              <a:t> 언어데이터를 </a:t>
            </a:r>
            <a:r>
              <a:rPr lang="ko-KR" altLang="en-US" baseline="0" dirty="0" err="1"/>
              <a:t>파일디렉토리에</a:t>
            </a:r>
            <a:r>
              <a:rPr lang="ko-KR" altLang="en-US" baseline="0" dirty="0"/>
              <a:t> 복사하기 위한 코드로 </a:t>
            </a:r>
            <a:r>
              <a:rPr lang="ko-KR" altLang="en-US" baseline="0" dirty="0" err="1"/>
              <a:t>파일디렉토리</a:t>
            </a:r>
            <a:r>
              <a:rPr lang="ko-KR" altLang="en-US" baseline="0" dirty="0"/>
              <a:t> 경로를 통해 </a:t>
            </a:r>
            <a:r>
              <a:rPr lang="en-US" altLang="ko-KR" baseline="0" dirty="0"/>
              <a:t>assets </a:t>
            </a:r>
            <a:r>
              <a:rPr lang="ko-KR" altLang="en-US" baseline="0" dirty="0"/>
              <a:t>파일에 넣어두었던 한글언어데이터의 바이트 코드 파일을 복사합니다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1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파일디렉토리에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학습데이터가 복사되었는지를 확인하는 함수입니다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61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이렇게 확인까지 다 했으면 </a:t>
            </a:r>
            <a:r>
              <a:rPr lang="en-US" altLang="ko-KR" baseline="0" dirty="0" err="1"/>
              <a:t>tessBaseAPI</a:t>
            </a:r>
            <a:r>
              <a:rPr lang="ko-KR" altLang="en-US" baseline="0" dirty="0"/>
              <a:t>를 통해 </a:t>
            </a:r>
            <a:r>
              <a:rPr lang="en-US" altLang="ko-KR" baseline="0" dirty="0" err="1"/>
              <a:t>init</a:t>
            </a:r>
            <a:r>
              <a:rPr lang="ko-KR" altLang="en-US" baseline="0" dirty="0"/>
              <a:t>함수로 아까 추가한 한글 언어데이터로 </a:t>
            </a:r>
            <a:r>
              <a:rPr lang="en-US" altLang="ko-KR" baseline="0" dirty="0" err="1"/>
              <a:t>TesseractDB</a:t>
            </a:r>
            <a:r>
              <a:rPr lang="ko-KR" altLang="en-US" baseline="0" dirty="0"/>
              <a:t>를 초기화 해줍니다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87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언어데이터도 다 학습을 시켰으면 이제 이미지를 받아와 텍스트를 추출하면 되는데 이를 구현하는 함수입니다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Bitmap</a:t>
            </a:r>
            <a:r>
              <a:rPr lang="ko-KR" altLang="en-US" baseline="0" dirty="0"/>
              <a:t>형태의 이미지가 들어오면 </a:t>
            </a:r>
            <a:r>
              <a:rPr lang="en-US" altLang="ko-KR" baseline="0" dirty="0" err="1"/>
              <a:t>tessBaseAPI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setImage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utF8Text</a:t>
            </a:r>
            <a:r>
              <a:rPr lang="ko-KR" altLang="en-US" baseline="0" dirty="0"/>
              <a:t>로 </a:t>
            </a:r>
            <a:r>
              <a:rPr lang="ko-KR" altLang="en-US" baseline="0" dirty="0" err="1"/>
              <a:t>해당이미지에서</a:t>
            </a:r>
            <a:r>
              <a:rPr lang="ko-KR" altLang="en-US" baseline="0" dirty="0"/>
              <a:t> 텍스트를 추출할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6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이 잘 작동하는지 확인하기 위해서 안드로이드 스튜디오의 </a:t>
            </a:r>
            <a:r>
              <a:rPr lang="en-US" altLang="ko-KR" dirty="0" err="1"/>
              <a:t>drawble</a:t>
            </a:r>
            <a:r>
              <a:rPr lang="en-US" altLang="ko-KR" dirty="0"/>
              <a:t> </a:t>
            </a:r>
            <a:r>
              <a:rPr lang="ko-KR" altLang="en-US" dirty="0"/>
              <a:t>파일에 이러한 이미지를 넣은 후 텍스트를 추출하여 보았는데</a:t>
            </a:r>
            <a:r>
              <a:rPr lang="en-US" altLang="ko-KR" dirty="0"/>
              <a:t>, </a:t>
            </a:r>
            <a:r>
              <a:rPr lang="ko-KR" altLang="en-US" dirty="0"/>
              <a:t>텍스트가 잘 </a:t>
            </a:r>
            <a:r>
              <a:rPr lang="ko-KR" altLang="en-US" dirty="0" err="1"/>
              <a:t>추출된것을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4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추출을 위한 기술 구현에 대한 흐름을 보시면</a:t>
            </a:r>
            <a:endParaRPr lang="en-US" altLang="ko-KR" dirty="0"/>
          </a:p>
          <a:p>
            <a:r>
              <a:rPr lang="ko-KR" altLang="en-US" dirty="0"/>
              <a:t>카메라</a:t>
            </a:r>
            <a:r>
              <a:rPr lang="en-US" altLang="ko-KR" dirty="0"/>
              <a:t>,</a:t>
            </a:r>
            <a:r>
              <a:rPr lang="ko-KR" altLang="en-US" dirty="0"/>
              <a:t>갤러리 접근에 대한 부분</a:t>
            </a:r>
            <a:r>
              <a:rPr lang="en-US" altLang="ko-KR" dirty="0"/>
              <a:t>, </a:t>
            </a:r>
            <a:r>
              <a:rPr lang="ko-KR" altLang="en-US" dirty="0"/>
              <a:t>사진에 대한 </a:t>
            </a:r>
            <a:r>
              <a:rPr lang="ko-KR" altLang="en-US" dirty="0" err="1"/>
              <a:t>전처리</a:t>
            </a:r>
            <a:r>
              <a:rPr lang="ko-KR" altLang="en-US" dirty="0"/>
              <a:t> 부분</a:t>
            </a:r>
            <a:r>
              <a:rPr lang="en-US" altLang="ko-KR" dirty="0"/>
              <a:t>, OCR</a:t>
            </a:r>
            <a:r>
              <a:rPr lang="ko-KR" altLang="en-US" dirty="0"/>
              <a:t>로 텍스트를 추출하는 부분</a:t>
            </a:r>
            <a:r>
              <a:rPr lang="en-US" altLang="ko-KR" dirty="0"/>
              <a:t>, </a:t>
            </a:r>
            <a:r>
              <a:rPr lang="ko-KR" altLang="en-US" dirty="0"/>
              <a:t>추출한 텍스트에서 품목 정보를 가져오는 부분이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카메라로 촬영한 사진이나 갤러리에서 </a:t>
            </a:r>
            <a:r>
              <a:rPr lang="ko-KR" altLang="en-US" dirty="0" err="1"/>
              <a:t>들고온</a:t>
            </a:r>
            <a:r>
              <a:rPr lang="ko-KR" altLang="en-US" dirty="0"/>
              <a:t> 사진을 </a:t>
            </a:r>
            <a:r>
              <a:rPr lang="en-US" altLang="ko-KR" dirty="0"/>
              <a:t>OCR</a:t>
            </a:r>
            <a:r>
              <a:rPr lang="ko-KR" altLang="en-US" dirty="0"/>
              <a:t>로 추출해야 하기 때문에 앞에서 구현했던 카메라</a:t>
            </a:r>
            <a:r>
              <a:rPr lang="en-US" altLang="ko-KR" dirty="0"/>
              <a:t>, </a:t>
            </a:r>
            <a:r>
              <a:rPr lang="ko-KR" altLang="en-US" dirty="0"/>
              <a:t>갤러리 접근 부분과 </a:t>
            </a:r>
            <a:r>
              <a:rPr lang="en-US" altLang="ko-KR" dirty="0"/>
              <a:t>OCR</a:t>
            </a:r>
            <a:r>
              <a:rPr lang="ko-KR" altLang="en-US" dirty="0"/>
              <a:t>을 연결하여 테스트를 </a:t>
            </a:r>
            <a:r>
              <a:rPr lang="ko-KR" altLang="en-US" dirty="0" err="1"/>
              <a:t>진행하여보았고</a:t>
            </a:r>
            <a:r>
              <a:rPr lang="en-US" altLang="ko-KR" dirty="0"/>
              <a:t>, </a:t>
            </a:r>
            <a:r>
              <a:rPr lang="ko-KR" altLang="en-US" dirty="0"/>
              <a:t>연결이 잘 </a:t>
            </a:r>
            <a:r>
              <a:rPr lang="ko-KR" altLang="en-US" dirty="0" err="1"/>
              <a:t>된것을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98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네번쨰</a:t>
            </a:r>
            <a:r>
              <a:rPr lang="ko-KR" altLang="en-US" dirty="0"/>
              <a:t> 텍스트 후처리 키워드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324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로 추출된 텍스트는 모든 텍스트가 하나의 문자열로 추출된 형태를 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문장단위로 문자열을 자르는 과정이 필요</a:t>
            </a:r>
            <a:endParaRPr lang="en-US" altLang="ko-KR" dirty="0"/>
          </a:p>
          <a:p>
            <a:r>
              <a:rPr lang="ko-KR" altLang="en-US" dirty="0"/>
              <a:t>각각의 문장에서 키워드를 </a:t>
            </a:r>
            <a:r>
              <a:rPr lang="ko-KR" altLang="en-US" dirty="0" err="1"/>
              <a:t>인식해야한다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키워드에 대한 정보를 품목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ko-KR" altLang="en-US" dirty="0" err="1"/>
              <a:t>불러와야한다</a:t>
            </a:r>
            <a:endParaRPr lang="en-US" altLang="ko-KR" dirty="0"/>
          </a:p>
          <a:p>
            <a:r>
              <a:rPr lang="ko-KR" altLang="en-US" dirty="0"/>
              <a:t>불러온 정보를 </a:t>
            </a:r>
            <a:r>
              <a:rPr lang="en-US" altLang="ko-KR" dirty="0" err="1"/>
              <a:t>recyclerView</a:t>
            </a:r>
            <a:r>
              <a:rPr lang="ko-KR" altLang="en-US" dirty="0"/>
              <a:t>로 표현한다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68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Ocr_Extract</a:t>
            </a:r>
            <a:r>
              <a:rPr lang="ko-KR" altLang="en-US" baseline="0" dirty="0"/>
              <a:t>에서 </a:t>
            </a:r>
            <a:r>
              <a:rPr lang="en-US" altLang="ko-KR" baseline="0" dirty="0" err="1"/>
              <a:t>Ocr</a:t>
            </a:r>
            <a:r>
              <a:rPr lang="ko-KR" altLang="en-US" baseline="0" dirty="0"/>
              <a:t>로 추출된 텍스트를 문장단위로 쪼갠 뒤 </a:t>
            </a:r>
            <a:r>
              <a:rPr lang="en-US" altLang="ko-KR" baseline="0" dirty="0" err="1"/>
              <a:t>textExtract</a:t>
            </a:r>
            <a:r>
              <a:rPr lang="ko-KR" altLang="en-US" baseline="0" dirty="0"/>
              <a:t>함수에 넣고 품목정보</a:t>
            </a:r>
            <a:r>
              <a:rPr lang="en-US" altLang="ko-KR" baseline="0" dirty="0"/>
              <a:t>DB</a:t>
            </a:r>
            <a:r>
              <a:rPr lang="ko-KR" altLang="en-US" baseline="0" dirty="0"/>
              <a:t>의 품목명을 하나씩 </a:t>
            </a:r>
            <a:r>
              <a:rPr lang="ko-KR" altLang="en-US" baseline="0" dirty="0" err="1"/>
              <a:t>들고와</a:t>
            </a:r>
            <a:r>
              <a:rPr lang="ko-KR" altLang="en-US" baseline="0" dirty="0"/>
              <a:t> 추출된 텍스트에 해당 품목명이 있으면 </a:t>
            </a:r>
            <a:r>
              <a:rPr lang="en-US" altLang="ko-KR" baseline="0" dirty="0" err="1"/>
              <a:t>result_List</a:t>
            </a:r>
            <a:r>
              <a:rPr lang="ko-KR" altLang="en-US" baseline="0" dirty="0"/>
              <a:t>에 품목정보를 추가하는 방식으로 구현하였습니다</a:t>
            </a:r>
            <a:r>
              <a:rPr lang="en-US" altLang="ko-KR" baseline="0" dirty="0"/>
              <a:t>. </a:t>
            </a:r>
            <a:r>
              <a:rPr lang="en-US" altLang="ko-KR" baseline="0" dirty="0" err="1"/>
              <a:t>recyclerView</a:t>
            </a:r>
            <a:r>
              <a:rPr lang="ko-KR" altLang="en-US" baseline="0" dirty="0"/>
              <a:t>는 앞에서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추출한 품목정보를 좀 더 보기 좋은 방식으로 표현하기 위해 구현하였으나 기술적인 부분보다는 디자인 부분이라 생각이 들어서 코드 설명은 생략하겠습니다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14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OCR_extract</a:t>
            </a:r>
            <a:r>
              <a:rPr lang="ko-KR" altLang="en-US" baseline="0" dirty="0"/>
              <a:t>함수입니다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OCR</a:t>
            </a:r>
            <a:r>
              <a:rPr lang="ko-KR" altLang="en-US" baseline="0" dirty="0"/>
              <a:t>에서 추출한 텍스트를 </a:t>
            </a:r>
            <a:r>
              <a:rPr lang="ko-KR" altLang="en-US" baseline="0" dirty="0" err="1"/>
              <a:t>입력받아</a:t>
            </a:r>
            <a:r>
              <a:rPr lang="ko-KR" altLang="en-US" baseline="0" dirty="0"/>
              <a:t> 문장 단위로 쪼갠 뒤 </a:t>
            </a:r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함수를 호출하여 품목 정보 </a:t>
            </a:r>
            <a:r>
              <a:rPr lang="en-US" altLang="ko-KR" baseline="0" dirty="0"/>
              <a:t>DB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포함되어있는</a:t>
            </a:r>
            <a:r>
              <a:rPr lang="ko-KR" altLang="en-US" baseline="0" dirty="0"/>
              <a:t> 품목을 </a:t>
            </a:r>
            <a:r>
              <a:rPr lang="en-US" altLang="ko-KR" baseline="0" dirty="0" err="1"/>
              <a:t>Result_list</a:t>
            </a:r>
            <a:r>
              <a:rPr lang="ko-KR" altLang="en-US" baseline="0" dirty="0"/>
              <a:t>에 저장하는 함수입니다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93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ko-KR" altLang="en-US" baseline="0" dirty="0"/>
              <a:t>함수는 품목정보</a:t>
            </a:r>
            <a:r>
              <a:rPr lang="en-US" altLang="ko-KR" baseline="0" dirty="0"/>
              <a:t>DB</a:t>
            </a:r>
            <a:r>
              <a:rPr lang="ko-KR" altLang="en-US" baseline="0" dirty="0"/>
              <a:t>의 값들을 하나하나 </a:t>
            </a:r>
            <a:r>
              <a:rPr lang="ko-KR" altLang="en-US" baseline="0" dirty="0" err="1"/>
              <a:t>들고온</a:t>
            </a:r>
            <a:r>
              <a:rPr lang="ko-KR" altLang="en-US" baseline="0" dirty="0"/>
              <a:t> 뒤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로 추출한 텍스트에 해당하는 품목명이 있을 때만 품목정보를 </a:t>
            </a:r>
            <a:r>
              <a:rPr lang="en-US" altLang="ko-KR" baseline="0" dirty="0" err="1"/>
              <a:t>displaylist</a:t>
            </a:r>
            <a:r>
              <a:rPr lang="ko-KR" altLang="en-US" baseline="0" dirty="0"/>
              <a:t>에 추가해주는 함수입니다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17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이런식으로</a:t>
            </a:r>
            <a:r>
              <a:rPr lang="ko-KR" altLang="en-US" baseline="0" dirty="0"/>
              <a:t>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을 통해 추출된 모든 텍스트에서 해당하는 품목정보만을 </a:t>
            </a:r>
            <a:r>
              <a:rPr lang="ko-KR" altLang="en-US" baseline="0" dirty="0" err="1"/>
              <a:t>들고온</a:t>
            </a:r>
            <a:r>
              <a:rPr lang="ko-KR" altLang="en-US" baseline="0" dirty="0"/>
              <a:t> 것을 테스트로 확인하였습니다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14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최종적으로 </a:t>
            </a:r>
            <a:r>
              <a:rPr lang="en-US" altLang="ko-KR" baseline="0" dirty="0" err="1"/>
              <a:t>recyclerView</a:t>
            </a:r>
            <a:r>
              <a:rPr lang="ko-KR" altLang="en-US" baseline="0" dirty="0"/>
              <a:t>를 통해 원하는 품목정보를 텍스트가 아니라 보시는 바와 같이 </a:t>
            </a:r>
            <a:r>
              <a:rPr lang="ko-KR" altLang="en-US" baseline="0" dirty="0" err="1"/>
              <a:t>이런식으로</a:t>
            </a:r>
            <a:r>
              <a:rPr lang="ko-KR" altLang="en-US" baseline="0" dirty="0"/>
              <a:t> 표현을 해주었습니다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862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기술 발표는 이것으로 </a:t>
            </a:r>
            <a:r>
              <a:rPr lang="ko-KR" altLang="en-US" dirty="0" err="1"/>
              <a:t>마치겠구요</a:t>
            </a:r>
            <a:r>
              <a:rPr lang="ko-KR" altLang="en-US" dirty="0"/>
              <a:t> 발표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9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카메라와 갤러리 접근에 대한 부분을 보시자면 </a:t>
            </a:r>
            <a:endParaRPr lang="en-US" altLang="ko-KR" dirty="0"/>
          </a:p>
          <a:p>
            <a:r>
              <a:rPr lang="ko-KR" altLang="en-US" dirty="0"/>
              <a:t>최근 보안을 중시하는 경향으로 인해 안드로이드의 </a:t>
            </a:r>
            <a:r>
              <a:rPr lang="en-US" altLang="ko-KR" dirty="0"/>
              <a:t>6.0 </a:t>
            </a:r>
            <a:r>
              <a:rPr lang="ko-KR" altLang="en-US" dirty="0"/>
              <a:t>버전 이상은 개인정보보호를 위해 권한 설정을 사용자가 직접 하도록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R</a:t>
            </a:r>
            <a:r>
              <a:rPr lang="ko-KR" altLang="en-US" dirty="0"/>
              <a:t>버전</a:t>
            </a:r>
            <a:r>
              <a:rPr lang="en-US" altLang="ko-KR" dirty="0"/>
              <a:t>(11)</a:t>
            </a:r>
            <a:r>
              <a:rPr lang="ko-KR" altLang="en-US" dirty="0"/>
              <a:t>을 사용한다는 가정하에 앱을 </a:t>
            </a:r>
            <a:r>
              <a:rPr lang="ko-KR" altLang="en-US" dirty="0" err="1"/>
              <a:t>만들것이기</a:t>
            </a:r>
            <a:r>
              <a:rPr lang="ko-KR" altLang="en-US" dirty="0"/>
              <a:t> 때문에 권한 설정하는 부분과 카메라와 갤러리에 접근하는 부분을 구현하게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1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이부분에 대한 알고리즘을 보자면 </a:t>
            </a:r>
            <a:endParaRPr lang="en-US" altLang="ko-KR" dirty="0"/>
          </a:p>
          <a:p>
            <a:r>
              <a:rPr lang="ko-KR" altLang="en-US" dirty="0"/>
              <a:t>먼저 앱이 카메라와 저장공간에 대한 권한이 </a:t>
            </a:r>
            <a:r>
              <a:rPr lang="ko-KR" altLang="en-US" dirty="0" err="1"/>
              <a:t>허용되어있는</a:t>
            </a:r>
            <a:r>
              <a:rPr lang="ko-KR" altLang="en-US" dirty="0"/>
              <a:t> 상태인지 아닌지를 검사한다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허용이 되어있지 않은 상태라면 권한을 </a:t>
            </a:r>
            <a:r>
              <a:rPr lang="ko-KR" altLang="en-US" dirty="0" err="1"/>
              <a:t>허용할건지를</a:t>
            </a:r>
            <a:r>
              <a:rPr lang="ko-KR" altLang="en-US" dirty="0"/>
              <a:t> 묻는 팝업창을 띄운다</a:t>
            </a:r>
            <a:endParaRPr lang="en-US" altLang="ko-KR" dirty="0"/>
          </a:p>
          <a:p>
            <a:r>
              <a:rPr lang="ko-KR" altLang="en-US" dirty="0"/>
              <a:t>사용자가 예를 누른다면 카메라 화면으로 전환되고</a:t>
            </a:r>
            <a:r>
              <a:rPr lang="en-US" altLang="ko-KR" dirty="0"/>
              <a:t>, </a:t>
            </a:r>
            <a:r>
              <a:rPr lang="ko-KR" altLang="en-US" dirty="0" err="1"/>
              <a:t>아니요를</a:t>
            </a:r>
            <a:r>
              <a:rPr lang="ko-KR" altLang="en-US" dirty="0"/>
              <a:t> 누른다면 </a:t>
            </a:r>
            <a:r>
              <a:rPr lang="en-US" altLang="ko-KR" dirty="0"/>
              <a:t>“</a:t>
            </a:r>
            <a:r>
              <a:rPr lang="ko-KR" altLang="en-US" dirty="0"/>
              <a:t>권한을 허용해야 합니다</a:t>
            </a:r>
            <a:r>
              <a:rPr lang="en-US" altLang="ko-KR" dirty="0"/>
              <a:t>“</a:t>
            </a:r>
            <a:r>
              <a:rPr lang="ko-KR" altLang="en-US" dirty="0"/>
              <a:t> 라는 문구를 잠시 보여준다</a:t>
            </a:r>
            <a:endParaRPr lang="en-US" altLang="ko-KR" dirty="0"/>
          </a:p>
          <a:p>
            <a:r>
              <a:rPr lang="ko-KR" altLang="en-US" dirty="0"/>
              <a:t>만약 앱을 실행했을 때 권한이 </a:t>
            </a:r>
            <a:r>
              <a:rPr lang="ko-KR" altLang="en-US" dirty="0" err="1"/>
              <a:t>허용되어있는</a:t>
            </a:r>
            <a:r>
              <a:rPr lang="ko-KR" altLang="en-US" dirty="0"/>
              <a:t> 상태라면 바로 카메라 화면으로 넘어간다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촬영을 한 뒤 촬영한 이미지가 화면에 표시 되게끔 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알고리즘에 해당하는 코드를 살펴보자면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권한이 </a:t>
            </a:r>
            <a:r>
              <a:rPr lang="ko-KR" altLang="en-US" dirty="0" err="1"/>
              <a:t>허용되어있는</a:t>
            </a:r>
            <a:r>
              <a:rPr lang="ko-KR" altLang="en-US" dirty="0"/>
              <a:t> 상태인지 아닌지를 먼저 </a:t>
            </a:r>
            <a:r>
              <a:rPr lang="ko-KR" altLang="en-US" dirty="0" err="1"/>
              <a:t>검사를하게</a:t>
            </a:r>
            <a:r>
              <a:rPr lang="ko-KR" altLang="en-US" dirty="0"/>
              <a:t> 되는데 허용이 되어있으면 </a:t>
            </a:r>
            <a:r>
              <a:rPr lang="en-US" altLang="ko-KR" dirty="0"/>
              <a:t>Camera</a:t>
            </a:r>
            <a:r>
              <a:rPr lang="ko-KR" altLang="en-US" dirty="0"/>
              <a:t>를 실행시키고 아니면 권한 허용 팝업창을 띄우도록 코드를 </a:t>
            </a:r>
            <a:r>
              <a:rPr lang="ko-KR" altLang="en-US" dirty="0" err="1"/>
              <a:t>작성하였구요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9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허용요청 팝업창에서 허용하지 않는 것을 선택한다면 권한을 허용해야 사용할 수 있다는 메시지를 띄우는 코드입니다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333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카메라화면으로 전환하는 부분의 코드입니다</a:t>
            </a:r>
            <a:endParaRPr lang="en-US" altLang="ko-KR" dirty="0"/>
          </a:p>
          <a:p>
            <a:r>
              <a:rPr lang="ko-KR" altLang="en-US" dirty="0"/>
              <a:t>화면전환 함수인</a:t>
            </a:r>
            <a:r>
              <a:rPr lang="en-US" altLang="ko-KR" dirty="0"/>
              <a:t> intent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휴대폰 기본 카메라로 화면이 전환되게끔 하였고</a:t>
            </a:r>
            <a:r>
              <a:rPr lang="en-US" altLang="ko-KR" dirty="0"/>
              <a:t>, </a:t>
            </a:r>
            <a:r>
              <a:rPr lang="ko-KR" altLang="en-US" dirty="0"/>
              <a:t>사진을 촬영하게 되면</a:t>
            </a:r>
            <a:r>
              <a:rPr lang="en-US" altLang="ko-KR" dirty="0"/>
              <a:t> </a:t>
            </a:r>
            <a:r>
              <a:rPr lang="en-US" altLang="ko-KR" dirty="0" err="1"/>
              <a:t>createImageUrl</a:t>
            </a:r>
            <a:r>
              <a:rPr lang="ko-KR" altLang="en-US" dirty="0"/>
              <a:t>라는 함수를 통해 촬영한 원본 사진의 </a:t>
            </a:r>
            <a:r>
              <a:rPr lang="en-US" altLang="ko-KR" dirty="0" err="1"/>
              <a:t>Url</a:t>
            </a:r>
            <a:r>
              <a:rPr lang="ko-KR" altLang="en-US" dirty="0"/>
              <a:t>을 </a:t>
            </a:r>
            <a:r>
              <a:rPr lang="en-US" altLang="ko-KR" dirty="0" err="1"/>
              <a:t>MediaStore</a:t>
            </a:r>
            <a:r>
              <a:rPr lang="ko-KR" altLang="en-US" dirty="0"/>
              <a:t>데이터베이스에 저장해준 뒤 이 </a:t>
            </a:r>
            <a:r>
              <a:rPr lang="en-US" altLang="ko-KR" dirty="0" err="1"/>
              <a:t>url</a:t>
            </a:r>
            <a:r>
              <a:rPr lang="ko-KR" altLang="en-US" dirty="0"/>
              <a:t>을 카메라 화면에서 앱 화면으로 가져온다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6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촬영한 이미지의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Media Store</a:t>
            </a:r>
            <a:r>
              <a:rPr lang="ko-KR" altLang="en-US" dirty="0"/>
              <a:t>에 저장하는 </a:t>
            </a:r>
            <a:r>
              <a:rPr lang="en-US" altLang="ko-KR" dirty="0" err="1"/>
              <a:t>createImageUrl</a:t>
            </a:r>
            <a:r>
              <a:rPr lang="en-US" altLang="ko-KR" dirty="0"/>
              <a:t>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newFileName</a:t>
            </a:r>
            <a:r>
              <a:rPr lang="en-US" altLang="ko-KR" dirty="0"/>
              <a:t>()</a:t>
            </a:r>
            <a:r>
              <a:rPr lang="ko-KR" altLang="en-US" dirty="0"/>
              <a:t>함수를 통해 원본 사진의 이름을 촬영 시간으로 생성해주고 이렇게 생성된 이름을 </a:t>
            </a:r>
            <a:r>
              <a:rPr lang="en-US" altLang="ko-KR" dirty="0" err="1"/>
              <a:t>createImageUrl</a:t>
            </a:r>
            <a:r>
              <a:rPr lang="en-US" altLang="ko-KR" dirty="0"/>
              <a:t> </a:t>
            </a:r>
            <a:r>
              <a:rPr lang="ko-KR" altLang="en-US" dirty="0"/>
              <a:t>함수가 받아와서 </a:t>
            </a:r>
            <a:r>
              <a:rPr lang="en-US" altLang="ko-KR" dirty="0" err="1"/>
              <a:t>MediaStore</a:t>
            </a:r>
            <a:r>
              <a:rPr lang="ko-KR" altLang="en-US" dirty="0"/>
              <a:t>에 </a:t>
            </a:r>
            <a:r>
              <a:rPr lang="en-US" altLang="ko-KR" dirty="0"/>
              <a:t>URL</a:t>
            </a:r>
            <a:r>
              <a:rPr lang="ko-KR" altLang="en-US" dirty="0"/>
              <a:t>로 넣어줍니다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2B74C-DE50-4C3C-9A37-F9C21A1F7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A7C5F7-D465-4AD1-B694-5A711AD9A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5A54B-418D-47FD-8CF3-BF73D408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9274E-9831-4E11-A5A9-5F9957D3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AAA99-6711-43EF-A296-6D7E9E28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4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9201-648E-43CF-A71A-FFF5A8EE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726A6C-F3FB-410F-AA54-1BABDCEE9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7C7FC-E1BA-422D-A359-0FC82413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88F1B-1DE6-4384-91CF-5CB88795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3D8E3-EF5C-455C-A2EB-A10E5AF8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9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1359D9-AD59-4D88-81FB-D758E3FE6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ABE35F-9D97-4CD0-83D1-F5806348D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BC9BA-6C8C-4975-8C2E-C6F8EB2F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CC4B6-4EF6-4367-98A4-9C37EA9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F2C97-3A64-4A2D-AD68-2518EA94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9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05F36-27E5-465C-86EB-46D1FB99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D97B1-E502-4305-B286-040D5A2F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3D845-DA0F-451A-B71B-FFCC5708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B57AD-08FD-452F-B40D-62C04C55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5A471-FE53-42FF-A2E0-F6687DD7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1AF81-FA8B-4AD6-9B41-ACD99D2E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223CA-66DA-4194-9994-1D63D0EDC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F3D3E-A604-4DC5-B427-52B3EC73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F76CC-1A1D-4F63-A13C-62BFD8CE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12DCD-280C-4E49-9EC4-46158A9E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2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A0C98-914E-4E82-AE34-F13076EA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59451-165C-4343-8566-D03858DBB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A53ED-E637-4B6A-8E96-171599B92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6E299-4AB4-4BD7-91D1-0CE6A495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D721C-7662-4A43-BECC-4B800EE9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AB25C-2BE4-41AA-A5D1-41A581EC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1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4642A-9FCB-4670-8895-472E1FEF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243C2-A2AE-402D-95B7-CB56C185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A5AF78-1B07-4760-802C-DC5F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82053-AAE2-4B56-BD6E-01143A3BD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32A2B-410D-4A64-9491-4C87B328E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3BDFE7-BC44-4AF7-BDD9-D1D24413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D33233-AA29-419D-882E-8BAE148F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2DE24F-FC82-4CBE-A33B-72CF8F86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E821A-8646-46BD-B777-B3D8801E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0D361-E7BE-49B6-B3CB-C79E8B67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8DF7D-45D7-40F0-9CD7-363185C0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754839-C11E-486A-A123-B3081404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2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6131C-D31B-42D8-8F21-F2E40689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1C668-04C5-4094-9A82-2C6D48FB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AEA192-2354-40D7-8F92-DC5B50A1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0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AC79F-4A80-475E-B3A0-0FE2AABC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96A83-2EA6-4BC1-80A0-E1FE9B5B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58CCF-4D7B-490A-BE8F-19A2AAD17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7DA5E7-0C3E-48D4-85B9-F5E6E5FC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871A9-254E-4E19-A1EC-5808A6A1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3D91F-F0E0-4598-9B4D-7A35605F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6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0106-5AB5-41A6-BD02-9E2261DFF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54A8E7-3C8F-45E8-B124-117C3609B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11E753-9EDF-4F4B-B09D-15BF34AD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E2A7E-D7CD-40EF-B91F-5E89CAE9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E756E-1A3B-4CD9-9730-A220A16D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C322E-6A0D-4BEE-9E0B-4963345D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0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C26217-7098-481F-9DF3-2C801BB5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9739F-F179-418D-A120-11D2E9651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ABE81-0A81-4504-9F28-F0120BE63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DF9F-E592-4847-B225-8F92BC8ADFE8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BD091-579B-4A0F-B495-8252D3118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CE41A-A3E8-47DF-8878-F327676ED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9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ajava.tistory.com/17" TargetMode="External"/><Relationship Id="rId2" Type="http://schemas.openxmlformats.org/officeDocument/2006/relationships/hyperlink" Target="https://hjiee.tistory.com/entry/Android-TessTwo%EB%A5%BC-%EC%9D%B4%EC%9A%A9%ED%95%9C-OCR-%EC%95%B1-%EB%A7%8C%EB%93%A4%EA%B8%B0%EB%AC%B8%EC%9E%90%EC%9D%B8%EC%8B%9D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tesseract-ocr/tessdata" TargetMode="External"/><Relationship Id="rId4" Type="http://schemas.openxmlformats.org/officeDocument/2006/relationships/hyperlink" Target="https://stickode.tistory.com/13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C3EF0-219E-45FB-B37B-30E62FF8EDBE}"/>
              </a:ext>
            </a:extLst>
          </p:cNvPr>
          <p:cNvSpPr txBox="1"/>
          <p:nvPr/>
        </p:nvSpPr>
        <p:spPr>
          <a:xfrm>
            <a:off x="1558467" y="2037303"/>
            <a:ext cx="90463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영수증을 부탁해</a:t>
            </a:r>
            <a:endParaRPr lang="en-US" altLang="ko-KR" sz="3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9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sz="9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기술 발표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F7AED5-D054-472E-BC87-BFDFAE9E5D1E}"/>
              </a:ext>
            </a:extLst>
          </p:cNvPr>
          <p:cNvGrpSpPr/>
          <p:nvPr/>
        </p:nvGrpSpPr>
        <p:grpSpPr>
          <a:xfrm>
            <a:off x="1558467" y="1837678"/>
            <a:ext cx="9252620" cy="1757778"/>
            <a:chOff x="2035740" y="1127465"/>
            <a:chExt cx="7886330" cy="133814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FB80D8D-C797-4CF5-AEC0-23B274831538}"/>
                </a:ext>
              </a:extLst>
            </p:cNvPr>
            <p:cNvCxnSpPr>
              <a:cxnSpLocks/>
            </p:cNvCxnSpPr>
            <p:nvPr/>
          </p:nvCxnSpPr>
          <p:spPr>
            <a:xfrm>
              <a:off x="2035740" y="1127465"/>
              <a:ext cx="78863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DE9712-A665-4939-BDC4-C52FC33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2035740" y="2465612"/>
              <a:ext cx="78863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DCA377-C72E-4F51-B94A-1E6C518DF3C5}"/>
              </a:ext>
            </a:extLst>
          </p:cNvPr>
          <p:cNvSpPr txBox="1"/>
          <p:nvPr/>
        </p:nvSpPr>
        <p:spPr>
          <a:xfrm>
            <a:off x="8869228" y="4227797"/>
            <a:ext cx="322259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조 영수증을 부탁해</a:t>
            </a:r>
            <a:endParaRPr lang="en-US" altLang="ko-KR" dirty="0"/>
          </a:p>
          <a:p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강한빛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손현석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오민진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정혜미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455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"/>
    </mc:Choice>
    <mc:Fallback>
      <p:transition spd="slow" advTm="9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CE3D1B-D8C8-48DC-9D68-1649C6FF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C84559-E198-4133-92B8-C4E3FBEF6475}"/>
              </a:ext>
            </a:extLst>
          </p:cNvPr>
          <p:cNvSpPr/>
          <p:nvPr/>
        </p:nvSpPr>
        <p:spPr>
          <a:xfrm>
            <a:off x="297178" y="4302531"/>
            <a:ext cx="1176022" cy="69121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9B510-0024-46CE-A81E-454D841A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160" y="1905506"/>
            <a:ext cx="5918440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이미지를 불러오는 메서드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loadBitmap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photoUri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 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null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Build.VERSION.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SDK_INT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Build.VERSION_CODES.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O_MR1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ImageDecoder.createSource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contentResolver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photoUri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ImageDecoder.decodeBitmap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MediaStore.Images.Media.getBitmap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contentResolver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photoUri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e:Exception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e.printStackTrace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69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CE3D1B-D8C8-48DC-9D68-1649C6FF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D1569079-CE5F-4025-A53B-BEC2F831D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1119" y="833969"/>
            <a:ext cx="6021354" cy="51706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//4.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카메라를 찍은 후에 호출된다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 6.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갤러리에서 선택 후 추가된다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onActivityResult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.onActivityResult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RESULT_OK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when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REQ_CAMERA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realUri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loadBitmap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binding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imagePreViewOCR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.setImageBitmap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촬영한 이미지 가져옴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processImage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bitmap.copy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(Bitmap.Config.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ARGB_8888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ocr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추출한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키워드 표시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REQ_GALLERY -&gt;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-&gt;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loadBitmap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binding.imagePreViewOCR.setImageURI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processImage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bitmap.copy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(Bitmap.Config.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ARGB_8888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,true)) 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ocr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추출한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키워드 표시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C84559-E198-4133-92B8-C4E3FBEF6475}"/>
              </a:ext>
            </a:extLst>
          </p:cNvPr>
          <p:cNvSpPr/>
          <p:nvPr/>
        </p:nvSpPr>
        <p:spPr>
          <a:xfrm>
            <a:off x="297178" y="4302531"/>
            <a:ext cx="1176022" cy="69121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7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3FCE2FA5-768C-49C0-9E56-A662234C2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115" y="45710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akaoTalk_20211004_203151354">
            <a:hlinkClick r:id="" action="ppaction://media"/>
            <a:extLst>
              <a:ext uri="{FF2B5EF4-FFF2-40B4-BE49-F238E27FC236}">
                <a16:creationId xmlns:a16="http://schemas.microsoft.com/office/drawing/2014/main" id="{408006E7-AB8C-431F-AA4B-2157D39A23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5442" y="132548"/>
            <a:ext cx="2936478" cy="6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8D29D2-CCBD-496B-9A6A-712BBA0B5C55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558A52-58A2-4A74-8156-C75B0458FEB4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4B169B-7184-4252-B8DA-9B7B0ED27253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2FCF981-5BCC-4AB6-B620-5AE8D4274D00}"/>
              </a:ext>
            </a:extLst>
          </p:cNvPr>
          <p:cNvSpPr/>
          <p:nvPr/>
        </p:nvSpPr>
        <p:spPr>
          <a:xfrm>
            <a:off x="4773666" y="301364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E52BB6-F5AA-4D79-8920-B4046BE63369}"/>
              </a:ext>
            </a:extLst>
          </p:cNvPr>
          <p:cNvSpPr/>
          <p:nvPr/>
        </p:nvSpPr>
        <p:spPr>
          <a:xfrm>
            <a:off x="4776607" y="3495202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텍스트 추출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1CB66E3-DFE6-4E7B-A097-0151FA5830A5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59419D-8DB4-4C2F-A0B3-7B61E14BABB6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48A9BC3-0D21-4FF6-8FBB-D6D146D998FC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F5605B9-B241-47EA-A458-914E72C3DEE6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42731B9-05F7-4A22-BCA9-7A54BD697200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C6D21C5-9D31-4D8C-8C18-44F84ABB7F2F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BFCFB64-A0B4-439F-B170-5DC1453D6E18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8974C95-D9B8-4D7C-9FF9-38D5491CB372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AEC48D9-345B-45BD-9527-055CD99B9946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89727F6-97C9-4945-90D7-9575801D433B}"/>
              </a:ext>
            </a:extLst>
          </p:cNvPr>
          <p:cNvSpPr/>
          <p:nvPr/>
        </p:nvSpPr>
        <p:spPr>
          <a:xfrm>
            <a:off x="4605444" y="2511391"/>
            <a:ext cx="2017216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A4E51D-FAAA-4534-A39C-B32754F568CF}"/>
              </a:ext>
            </a:extLst>
          </p:cNvPr>
          <p:cNvSpPr/>
          <p:nvPr/>
        </p:nvSpPr>
        <p:spPr>
          <a:xfrm>
            <a:off x="4644442" y="2412702"/>
            <a:ext cx="1108738" cy="326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C3AFDBF3-65C9-43A9-B122-01B34560B469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2D8B245-E727-446B-822A-CACA934633BC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C199FCC-50A0-44A8-9389-7AEBBABD667C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B49BCC-7067-4238-9D83-90A6C40DD3EB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E4F72C-0374-43BF-AF2E-197DA3C2324C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F3C6DBA-9158-4317-860F-A5075D245BD7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096DB1-AE37-402E-90F3-6BB4280F8DDE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E6AC90A-4FE1-4EA4-A44E-E21777051462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5928CCE-9A36-493E-ADDE-A062D0AB6FD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90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0938B-FCF7-43E9-BE77-A8CDD461A808}"/>
              </a:ext>
            </a:extLst>
          </p:cNvPr>
          <p:cNvSpPr txBox="1"/>
          <p:nvPr/>
        </p:nvSpPr>
        <p:spPr>
          <a:xfrm>
            <a:off x="6227975" y="2045180"/>
            <a:ext cx="52623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품질을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회색조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(Grayscale)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(Binarization)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기울기보정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getPerspectivetransform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53C25F-FDA3-4C41-84B8-3EDFB24AE165}"/>
              </a:ext>
            </a:extLst>
          </p:cNvPr>
          <p:cNvGrpSpPr/>
          <p:nvPr/>
        </p:nvGrpSpPr>
        <p:grpSpPr>
          <a:xfrm>
            <a:off x="2327179" y="2191339"/>
            <a:ext cx="1922819" cy="2293003"/>
            <a:chOff x="1494592" y="4074121"/>
            <a:chExt cx="2563958" cy="237086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A25EEC-1C5B-42F7-B01B-4488FC7AA894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665E10-AB69-43EB-81B2-C12E423CCA62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9B6722C-F5CF-4524-9BC3-FA51FB38257F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DF8C31-74E1-455A-84C9-E6629B55166D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E7096A-358A-4E13-8811-EAE4852B75B0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997B49C-E1A1-4BFA-A351-F9FF4D3B4295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6">
            <a:extLst>
              <a:ext uri="{FF2B5EF4-FFF2-40B4-BE49-F238E27FC236}">
                <a16:creationId xmlns:a16="http://schemas.microsoft.com/office/drawing/2014/main" id="{BF9B8E8A-9968-4852-AB9C-68E19DAC9ED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19" y="4256189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0E91FE8F-D893-4E85-915D-FF2806A4712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11" y="1336917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0FC6D6B2-A804-43AC-B192-B11AFB9E31C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11" y="4230789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7AC43-47A4-4E08-8EAC-D0B11C92C3B3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53CE1C-A3DB-4022-8A6E-00A408C7ABF8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331CB8-C3BC-4733-9190-7056548AFA06}"/>
              </a:ext>
            </a:extLst>
          </p:cNvPr>
          <p:cNvSpPr txBox="1"/>
          <p:nvPr/>
        </p:nvSpPr>
        <p:spPr>
          <a:xfrm>
            <a:off x="5398255" y="925873"/>
            <a:ext cx="1692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기본 이미지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C63B3-4EB8-48BD-AEFA-43C85EF8ADB9}"/>
              </a:ext>
            </a:extLst>
          </p:cNvPr>
          <p:cNvGrpSpPr/>
          <p:nvPr/>
        </p:nvGrpSpPr>
        <p:grpSpPr>
          <a:xfrm>
            <a:off x="5398255" y="3504629"/>
            <a:ext cx="1692000" cy="338554"/>
            <a:chOff x="1290872" y="3538149"/>
            <a:chExt cx="1692000" cy="338554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35D5441-AC5E-4179-8065-7EA0D363D79A}"/>
                </a:ext>
              </a:extLst>
            </p:cNvPr>
            <p:cNvSpPr/>
            <p:nvPr/>
          </p:nvSpPr>
          <p:spPr>
            <a:xfrm>
              <a:off x="2650992" y="3573130"/>
              <a:ext cx="160256" cy="26859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75A805-9AFD-4BD6-86B2-6EE8F9639ED3}"/>
                </a:ext>
              </a:extLst>
            </p:cNvPr>
            <p:cNvSpPr txBox="1"/>
            <p:nvPr/>
          </p:nvSpPr>
          <p:spPr>
            <a:xfrm>
              <a:off x="1290872" y="3538149"/>
              <a:ext cx="1692000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   Grayscale   </a:t>
              </a:r>
              <a:endParaRPr lang="ko-KR" altLang="en-US" sz="1600" b="1" dirty="0"/>
            </a:p>
          </p:txBody>
        </p:sp>
      </p:grpSp>
      <p:pic>
        <p:nvPicPr>
          <p:cNvPr id="15" name="그림 5">
            <a:extLst>
              <a:ext uri="{FF2B5EF4-FFF2-40B4-BE49-F238E27FC236}">
                <a16:creationId xmlns:a16="http://schemas.microsoft.com/office/drawing/2014/main" id="{5DFB02D5-3993-41B3-9BB8-425A4A6F381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138" y="1336917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2CFD2FA-D73C-4927-A1CC-1E96BF80D920}"/>
              </a:ext>
            </a:extLst>
          </p:cNvPr>
          <p:cNvGrpSpPr/>
          <p:nvPr/>
        </p:nvGrpSpPr>
        <p:grpSpPr>
          <a:xfrm>
            <a:off x="9132056" y="3530029"/>
            <a:ext cx="1692000" cy="338554"/>
            <a:chOff x="5649512" y="3538149"/>
            <a:chExt cx="1692000" cy="338554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1EB940B6-CA6F-44D3-9C6C-0FD36D8BABF3}"/>
                </a:ext>
              </a:extLst>
            </p:cNvPr>
            <p:cNvSpPr/>
            <p:nvPr/>
          </p:nvSpPr>
          <p:spPr>
            <a:xfrm>
              <a:off x="6948672" y="3573130"/>
              <a:ext cx="160256" cy="26859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4197C3-FF31-405E-A943-0B3813F4CDDF}"/>
                </a:ext>
              </a:extLst>
            </p:cNvPr>
            <p:cNvSpPr txBox="1"/>
            <p:nvPr/>
          </p:nvSpPr>
          <p:spPr>
            <a:xfrm>
              <a:off x="5649512" y="3538149"/>
              <a:ext cx="1692000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      </a:t>
              </a:r>
              <a:r>
                <a:rPr lang="ko-KR" altLang="en-US" sz="1600" b="1" dirty="0"/>
                <a:t>이진화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20ABCC-EF9D-4BCF-96BD-7A8B4281182C}"/>
              </a:ext>
            </a:extLst>
          </p:cNvPr>
          <p:cNvSpPr txBox="1"/>
          <p:nvPr/>
        </p:nvSpPr>
        <p:spPr>
          <a:xfrm>
            <a:off x="1647366" y="959393"/>
            <a:ext cx="1692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기본 이미지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1DDC174-AD7B-491D-8D15-B2A84D8E84AB}"/>
              </a:ext>
            </a:extLst>
          </p:cNvPr>
          <p:cNvSpPr/>
          <p:nvPr/>
        </p:nvSpPr>
        <p:spPr>
          <a:xfrm>
            <a:off x="3149726" y="3603610"/>
            <a:ext cx="160256" cy="26859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EC7B0F-8253-4435-8ADC-697D31F02EB1}"/>
              </a:ext>
            </a:extLst>
          </p:cNvPr>
          <p:cNvSpPr txBox="1"/>
          <p:nvPr/>
        </p:nvSpPr>
        <p:spPr>
          <a:xfrm>
            <a:off x="1647366" y="3583628"/>
            <a:ext cx="1692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getPerspective</a:t>
            </a:r>
            <a:endParaRPr lang="ko-KR" altLang="en-US" sz="1600" b="1" dirty="0"/>
          </a:p>
        </p:txBody>
      </p:sp>
      <p:sp>
        <p:nvSpPr>
          <p:cNvPr id="4" name="직사각형 3"/>
          <p:cNvSpPr/>
          <p:nvPr/>
        </p:nvSpPr>
        <p:spPr>
          <a:xfrm>
            <a:off x="1225233" y="1394981"/>
            <a:ext cx="2474519" cy="1632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4">
            <a:extLst>
              <a:ext uri="{FF2B5EF4-FFF2-40B4-BE49-F238E27FC236}">
                <a16:creationId xmlns:a16="http://schemas.microsoft.com/office/drawing/2014/main" id="{0E91FE8F-D893-4E85-915D-FF2806A4712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99" y="1627490"/>
            <a:ext cx="2001906" cy="119005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4">
            <a:extLst>
              <a:ext uri="{FF2B5EF4-FFF2-40B4-BE49-F238E27FC236}">
                <a16:creationId xmlns:a16="http://schemas.microsoft.com/office/drawing/2014/main" id="{0E91FE8F-D893-4E85-915D-FF2806A4712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52" y="4264309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87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313BE83-C3D0-4F40-82B8-4DA7A38AAC0A}"/>
              </a:ext>
            </a:extLst>
          </p:cNvPr>
          <p:cNvSpPr/>
          <p:nvPr/>
        </p:nvSpPr>
        <p:spPr>
          <a:xfrm>
            <a:off x="1096178" y="3107631"/>
            <a:ext cx="3384755" cy="80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53D5091C-5F0E-4363-81F7-AD5A5B6A52E4}"/>
              </a:ext>
            </a:extLst>
          </p:cNvPr>
          <p:cNvSpPr/>
          <p:nvPr/>
        </p:nvSpPr>
        <p:spPr>
          <a:xfrm>
            <a:off x="1297435" y="1826393"/>
            <a:ext cx="2992509" cy="67402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50B709-DEB6-4DDF-8AC5-9D75C375887D}"/>
              </a:ext>
            </a:extLst>
          </p:cNvPr>
          <p:cNvSpPr txBox="1"/>
          <p:nvPr/>
        </p:nvSpPr>
        <p:spPr>
          <a:xfrm>
            <a:off x="1510248" y="1985876"/>
            <a:ext cx="2716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이미지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529C3D-936B-4C55-BFD4-270A220F2660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>
          <a:xfrm flipH="1">
            <a:off x="2788557" y="2500422"/>
            <a:ext cx="5133" cy="61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184EAE5-992F-4B29-8F06-B54168AF1B75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2788557" y="3894325"/>
            <a:ext cx="5132" cy="676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546D3D-F1C4-40BC-9D15-D7EE158F39A2}"/>
              </a:ext>
            </a:extLst>
          </p:cNvPr>
          <p:cNvSpPr/>
          <p:nvPr/>
        </p:nvSpPr>
        <p:spPr>
          <a:xfrm>
            <a:off x="630305" y="3119062"/>
            <a:ext cx="4316503" cy="775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err="1">
                <a:solidFill>
                  <a:schemeClr val="tx1"/>
                </a:solidFill>
              </a:rPr>
              <a:t>Pre_image</a:t>
            </a:r>
            <a:r>
              <a:rPr lang="en-US" altLang="ko-KR" sz="1800" dirty="0">
                <a:solidFill>
                  <a:schemeClr val="tx1"/>
                </a:solidFill>
              </a:rPr>
              <a:t>(Bitmap: image)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A14FACD8-D6B5-4620-837E-C3F5E0DC2CB7}"/>
              </a:ext>
            </a:extLst>
          </p:cNvPr>
          <p:cNvCxnSpPr>
            <a:cxnSpLocks/>
            <a:stCxn id="40" idx="3"/>
            <a:endCxn id="92" idx="0"/>
          </p:cNvCxnSpPr>
          <p:nvPr/>
        </p:nvCxnSpPr>
        <p:spPr>
          <a:xfrm flipV="1">
            <a:off x="4946808" y="1606181"/>
            <a:ext cx="3517328" cy="1900513"/>
          </a:xfrm>
          <a:prstGeom prst="bentConnector4">
            <a:avLst>
              <a:gd name="adj1" fmla="val 16360"/>
              <a:gd name="adj2" fmla="val 1120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F30E69-4388-4020-B9E2-06945F108F7C}"/>
              </a:ext>
            </a:extLst>
          </p:cNvPr>
          <p:cNvGrpSpPr/>
          <p:nvPr/>
        </p:nvGrpSpPr>
        <p:grpSpPr>
          <a:xfrm>
            <a:off x="6097710" y="2925245"/>
            <a:ext cx="4732852" cy="775264"/>
            <a:chOff x="6097710" y="2925245"/>
            <a:chExt cx="4732852" cy="775264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1F7B78-C946-46FC-BA83-BA5F7C78BF50}"/>
                </a:ext>
              </a:extLst>
            </p:cNvPr>
            <p:cNvSpPr/>
            <p:nvPr/>
          </p:nvSpPr>
          <p:spPr>
            <a:xfrm>
              <a:off x="6613954" y="2925245"/>
              <a:ext cx="3719067" cy="7752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10DAE27-27A6-4D3A-9BCE-0462C890B0FA}"/>
                </a:ext>
              </a:extLst>
            </p:cNvPr>
            <p:cNvSpPr/>
            <p:nvPr/>
          </p:nvSpPr>
          <p:spPr>
            <a:xfrm>
              <a:off x="6097710" y="2925246"/>
              <a:ext cx="4732852" cy="77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chemeClr val="tx1"/>
                  </a:solidFill>
                </a:rPr>
                <a:t>grayscale</a:t>
              </a:r>
              <a:r>
                <a:rPr lang="en-US" altLang="ko-KR" sz="18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800" dirty="0"/>
                <a:t>)</a:t>
              </a:r>
              <a:endParaRPr lang="ko-KR" altLang="en-US" sz="18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1BC196-EF54-4087-AA07-51719303F259}"/>
              </a:ext>
            </a:extLst>
          </p:cNvPr>
          <p:cNvGrpSpPr/>
          <p:nvPr/>
        </p:nvGrpSpPr>
        <p:grpSpPr>
          <a:xfrm>
            <a:off x="6097710" y="4281957"/>
            <a:ext cx="4727720" cy="775263"/>
            <a:chOff x="6097710" y="4281957"/>
            <a:chExt cx="4727720" cy="77526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C2A099C-F0A5-4BD2-8E64-24FE2571556D}"/>
                </a:ext>
              </a:extLst>
            </p:cNvPr>
            <p:cNvSpPr/>
            <p:nvPr/>
          </p:nvSpPr>
          <p:spPr>
            <a:xfrm>
              <a:off x="6629194" y="4281957"/>
              <a:ext cx="3719067" cy="7752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8877382-7759-4DBA-8E35-8DEC29A200B8}"/>
                </a:ext>
              </a:extLst>
            </p:cNvPr>
            <p:cNvSpPr/>
            <p:nvPr/>
          </p:nvSpPr>
          <p:spPr>
            <a:xfrm>
              <a:off x="6097710" y="4281957"/>
              <a:ext cx="4727720" cy="77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binarization</a:t>
              </a:r>
              <a:r>
                <a:rPr lang="en-US" altLang="ko-KR" sz="18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800" dirty="0"/>
                <a:t>)</a:t>
              </a:r>
              <a:endParaRPr lang="ko-KR" altLang="en-US" sz="1800" dirty="0"/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978B7EA-AA67-466A-8ED2-629012F6E127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>
            <a:off x="8464136" y="2381444"/>
            <a:ext cx="0" cy="543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C9EC2CA-CBD3-4270-9054-F474B919CA34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8461570" y="3700509"/>
            <a:ext cx="2566" cy="581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7D956A4-8034-4C94-AE64-4AB1B3A6CD36}"/>
              </a:ext>
            </a:extLst>
          </p:cNvPr>
          <p:cNvCxnSpPr>
            <a:cxnSpLocks/>
            <a:stCxn id="95" idx="2"/>
          </p:cNvCxnSpPr>
          <p:nvPr/>
        </p:nvCxnSpPr>
        <p:spPr>
          <a:xfrm rot="5400000" flipH="1">
            <a:off x="5159121" y="1754772"/>
            <a:ext cx="931885" cy="5673012"/>
          </a:xfrm>
          <a:prstGeom prst="bentConnector4">
            <a:avLst>
              <a:gd name="adj1" fmla="val -24531"/>
              <a:gd name="adj2" fmla="val 70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4481EA0-9378-460C-9FFD-A6E21F644BE5}"/>
              </a:ext>
            </a:extLst>
          </p:cNvPr>
          <p:cNvSpPr txBox="1"/>
          <p:nvPr/>
        </p:nvSpPr>
        <p:spPr>
          <a:xfrm>
            <a:off x="7307430" y="802874"/>
            <a:ext cx="325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openCV</a:t>
            </a:r>
            <a:r>
              <a:rPr lang="ko-KR" altLang="en-US" b="1" dirty="0"/>
              <a:t> 라이브러리</a:t>
            </a:r>
          </a:p>
        </p:txBody>
      </p:sp>
      <p:sp>
        <p:nvSpPr>
          <p:cNvPr id="154" name="순서도: 문서 153">
            <a:extLst>
              <a:ext uri="{FF2B5EF4-FFF2-40B4-BE49-F238E27FC236}">
                <a16:creationId xmlns:a16="http://schemas.microsoft.com/office/drawing/2014/main" id="{41B401FD-A60C-4624-8016-9A14440BAC64}"/>
              </a:ext>
            </a:extLst>
          </p:cNvPr>
          <p:cNvSpPr/>
          <p:nvPr/>
        </p:nvSpPr>
        <p:spPr>
          <a:xfrm>
            <a:off x="1896209" y="4591278"/>
            <a:ext cx="1779563" cy="822409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품질 좋은 이미지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201D1F-AF60-4717-8F2D-43321EA6557A}"/>
              </a:ext>
            </a:extLst>
          </p:cNvPr>
          <p:cNvGrpSpPr/>
          <p:nvPr/>
        </p:nvGrpSpPr>
        <p:grpSpPr>
          <a:xfrm>
            <a:off x="6097710" y="1591167"/>
            <a:ext cx="4732852" cy="790277"/>
            <a:chOff x="6097710" y="1591167"/>
            <a:chExt cx="4732852" cy="79027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6C4142-02D6-4108-8FC2-EFB656C7C65E}"/>
                </a:ext>
              </a:extLst>
            </p:cNvPr>
            <p:cNvGrpSpPr/>
            <p:nvPr/>
          </p:nvGrpSpPr>
          <p:grpSpPr>
            <a:xfrm>
              <a:off x="6097710" y="1591167"/>
              <a:ext cx="4732852" cy="790277"/>
              <a:chOff x="6097710" y="1591167"/>
              <a:chExt cx="4732852" cy="79027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D80FA8E-053A-4683-8AD3-51C58E8CD5E2}"/>
                  </a:ext>
                </a:extLst>
              </p:cNvPr>
              <p:cNvSpPr/>
              <p:nvPr/>
            </p:nvSpPr>
            <p:spPr>
              <a:xfrm>
                <a:off x="6613954" y="1591167"/>
                <a:ext cx="3719067" cy="7752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93D3AFE-44EF-4238-AFFF-C2D5EA02D3DB}"/>
                  </a:ext>
                </a:extLst>
              </p:cNvPr>
              <p:cNvSpPr/>
              <p:nvPr/>
            </p:nvSpPr>
            <p:spPr>
              <a:xfrm>
                <a:off x="6097710" y="1606181"/>
                <a:ext cx="4732852" cy="7752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C3E76-A7F3-4301-B1F7-E7DE03C5B367}"/>
                </a:ext>
              </a:extLst>
            </p:cNvPr>
            <p:cNvSpPr txBox="1"/>
            <p:nvPr/>
          </p:nvSpPr>
          <p:spPr>
            <a:xfrm>
              <a:off x="6302801" y="1819939"/>
              <a:ext cx="43226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getPerspective</a:t>
              </a:r>
              <a:r>
                <a:rPr lang="en-US" altLang="ko-KR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491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FCE4B59-6011-41AB-991E-EFA3F3FF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2" y="2031951"/>
            <a:ext cx="2193547" cy="2924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C1C4E3-F5EB-4F27-8676-193C3D2C0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77" y="2008167"/>
            <a:ext cx="1698943" cy="287820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381300-2D63-4B1C-9B01-7473A482E550}"/>
              </a:ext>
            </a:extLst>
          </p:cNvPr>
          <p:cNvGrpSpPr/>
          <p:nvPr/>
        </p:nvGrpSpPr>
        <p:grpSpPr>
          <a:xfrm>
            <a:off x="5790402" y="1780680"/>
            <a:ext cx="807517" cy="3349218"/>
            <a:chOff x="5790402" y="1780680"/>
            <a:chExt cx="807517" cy="334921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BAFB4C-D924-4504-98CE-4E4945B96D2E}"/>
                </a:ext>
              </a:extLst>
            </p:cNvPr>
            <p:cNvSpPr/>
            <p:nvPr/>
          </p:nvSpPr>
          <p:spPr>
            <a:xfrm>
              <a:off x="5876887" y="1780680"/>
              <a:ext cx="634546" cy="3324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B5DD89-E990-4BD8-B253-F583B08D0F8E}"/>
                </a:ext>
              </a:extLst>
            </p:cNvPr>
            <p:cNvSpPr/>
            <p:nvPr/>
          </p:nvSpPr>
          <p:spPr>
            <a:xfrm>
              <a:off x="5790402" y="1805429"/>
              <a:ext cx="807517" cy="33244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grayscale</a:t>
              </a:r>
              <a:r>
                <a:rPr lang="en-US" altLang="ko-KR" sz="11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8A3FD7-9607-4309-91D1-1BCDA6DD6739}"/>
              </a:ext>
            </a:extLst>
          </p:cNvPr>
          <p:cNvGrpSpPr/>
          <p:nvPr/>
        </p:nvGrpSpPr>
        <p:grpSpPr>
          <a:xfrm>
            <a:off x="8730838" y="1805429"/>
            <a:ext cx="1007754" cy="3324468"/>
            <a:chOff x="8730838" y="1805429"/>
            <a:chExt cx="1007754" cy="33244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C605A1-ED11-4C1B-8F5A-27651564FC4B}"/>
                </a:ext>
              </a:extLst>
            </p:cNvPr>
            <p:cNvSpPr/>
            <p:nvPr/>
          </p:nvSpPr>
          <p:spPr>
            <a:xfrm>
              <a:off x="8839511" y="1805429"/>
              <a:ext cx="792751" cy="3324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3FEB1A1-7946-452C-AE56-AD1AEF9B1D8A}"/>
                </a:ext>
              </a:extLst>
            </p:cNvPr>
            <p:cNvSpPr/>
            <p:nvPr/>
          </p:nvSpPr>
          <p:spPr>
            <a:xfrm>
              <a:off x="8730838" y="1805430"/>
              <a:ext cx="1007754" cy="33244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binarization</a:t>
              </a:r>
              <a:r>
                <a:rPr lang="en-US" altLang="ko-KR" sz="11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6ADB48F-C9DB-44CF-8A8E-9A572C63F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001" y="2031951"/>
            <a:ext cx="1684781" cy="28542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AA9918-58DA-4BBB-9E94-4194CF068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909" y="2008167"/>
            <a:ext cx="1677371" cy="28416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ADBE83-6512-4846-B9F5-49E6FDB00186}"/>
              </a:ext>
            </a:extLst>
          </p:cNvPr>
          <p:cNvSpPr txBox="1"/>
          <p:nvPr/>
        </p:nvSpPr>
        <p:spPr>
          <a:xfrm>
            <a:off x="307182" y="1501894"/>
            <a:ext cx="10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76EB51-3590-4A0D-9A3F-8E51A1D6360D}"/>
              </a:ext>
            </a:extLst>
          </p:cNvPr>
          <p:cNvSpPr txBox="1"/>
          <p:nvPr/>
        </p:nvSpPr>
        <p:spPr>
          <a:xfrm>
            <a:off x="10087909" y="1501894"/>
            <a:ext cx="124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9122EB-102E-4627-8484-C1AAEF49FA47}"/>
              </a:ext>
            </a:extLst>
          </p:cNvPr>
          <p:cNvGrpSpPr/>
          <p:nvPr/>
        </p:nvGrpSpPr>
        <p:grpSpPr>
          <a:xfrm>
            <a:off x="2728812" y="1780680"/>
            <a:ext cx="906484" cy="3324469"/>
            <a:chOff x="6097710" y="1606181"/>
            <a:chExt cx="4732852" cy="77526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B1C7668-ED01-4915-B408-508732837250}"/>
                </a:ext>
              </a:extLst>
            </p:cNvPr>
            <p:cNvGrpSpPr/>
            <p:nvPr/>
          </p:nvGrpSpPr>
          <p:grpSpPr>
            <a:xfrm>
              <a:off x="6097710" y="1606181"/>
              <a:ext cx="4732852" cy="775263"/>
              <a:chOff x="6097710" y="1606181"/>
              <a:chExt cx="4732852" cy="775263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63286B7-7BC3-4957-9D3C-F2F3BAE3BA62}"/>
                  </a:ext>
                </a:extLst>
              </p:cNvPr>
              <p:cNvSpPr/>
              <p:nvPr/>
            </p:nvSpPr>
            <p:spPr>
              <a:xfrm>
                <a:off x="6693454" y="1606181"/>
                <a:ext cx="3719068" cy="7752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17E54DA-1B0D-45DA-BBCF-0045790CC35A}"/>
                  </a:ext>
                </a:extLst>
              </p:cNvPr>
              <p:cNvSpPr/>
              <p:nvPr/>
            </p:nvSpPr>
            <p:spPr>
              <a:xfrm>
                <a:off x="6097710" y="1606181"/>
                <a:ext cx="4732852" cy="7752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74037C-01B1-4D3E-B2D5-95D9CAC7AB5F}"/>
                </a:ext>
              </a:extLst>
            </p:cNvPr>
            <p:cNvSpPr txBox="1"/>
            <p:nvPr/>
          </p:nvSpPr>
          <p:spPr>
            <a:xfrm>
              <a:off x="6259319" y="1896410"/>
              <a:ext cx="4322676" cy="179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err="1"/>
                <a:t>g</a:t>
              </a:r>
              <a:r>
                <a:rPr lang="en-US" altLang="ko-KR" sz="1100" b="1" dirty="0" err="1">
                  <a:solidFill>
                    <a:schemeClr val="tx1"/>
                  </a:solidFill>
                </a:rPr>
                <a:t>etPerspective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094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1C943E-A022-4A22-8D26-8995E1B85215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42E1171-13B6-4C84-A19E-E66594301300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CB79B6-EBC8-4AEE-B34F-81B8C540B89B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CAB48C8-5571-4133-BE45-5D78564A1296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EEB35AD-CD6F-492A-8E2F-3F1CEE67DC70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120ACF2-6FFF-4B45-9893-55C7BE635AF8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5F97CEF-603F-47BB-849E-FD9479D0F3CB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DCB584E-2C39-431B-988F-108D9B548E8D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081EA4C-934E-438E-9F04-F44C3E3B27B9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302269-139F-4F55-9B68-3A702739059B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0CDB6CF-76FA-449B-8516-058D31033DB0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66F142D-62FC-4DF1-81AE-90E835A0A928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1CE756-7027-4912-8C1B-6C6DCDAC35E3}"/>
              </a:ext>
            </a:extLst>
          </p:cNvPr>
          <p:cNvGrpSpPr/>
          <p:nvPr/>
        </p:nvGrpSpPr>
        <p:grpSpPr>
          <a:xfrm>
            <a:off x="4605444" y="2412702"/>
            <a:ext cx="2017216" cy="2200434"/>
            <a:chOff x="4605444" y="2412702"/>
            <a:chExt cx="2017216" cy="220043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5A76-1390-49BF-8DD3-BFF135F88189}"/>
                </a:ext>
              </a:extLst>
            </p:cNvPr>
            <p:cNvSpPr/>
            <p:nvPr/>
          </p:nvSpPr>
          <p:spPr>
            <a:xfrm>
              <a:off x="4773666" y="3013641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 </a:t>
              </a:r>
              <a:r>
                <a:rPr lang="ko-KR" altLang="en-US" sz="160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83F479C-6673-4163-8AE7-46ED16712BE1}"/>
                </a:ext>
              </a:extLst>
            </p:cNvPr>
            <p:cNvSpPr/>
            <p:nvPr/>
          </p:nvSpPr>
          <p:spPr>
            <a:xfrm>
              <a:off x="4776607" y="3495202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추출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28A9F833-3BA0-4C7D-ADDC-78117A17EFEE}"/>
                </a:ext>
              </a:extLst>
            </p:cNvPr>
            <p:cNvSpPr/>
            <p:nvPr/>
          </p:nvSpPr>
          <p:spPr>
            <a:xfrm>
              <a:off x="4605444" y="2511391"/>
              <a:ext cx="2017216" cy="21017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614993-D37E-4A2C-B0BC-2A6D8CA1C153}"/>
                </a:ext>
              </a:extLst>
            </p:cNvPr>
            <p:cNvSpPr/>
            <p:nvPr/>
          </p:nvSpPr>
          <p:spPr>
            <a:xfrm>
              <a:off x="4644442" y="2412702"/>
              <a:ext cx="110873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5FC9E6A-A6A4-4605-80E0-A3BA3BD710B2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FCBB1EA-C273-4AB1-8A97-914E149EC5F3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DBCA1C9-C9A9-4834-ACA0-B37E8C4F89A6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4FBD918-BF5D-4788-967F-48DCF05DCDD4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F8CB09A-1C25-4B7A-A10C-42CD41ADF4A6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30DC04-C8BD-4B95-B0E6-6C2240187F77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C6413-4DEB-46ED-80E6-D06B5C02F606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57E3770-B31C-4E0C-8E2F-7B0B96DFFD26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FD20010-57FF-4E95-AE80-503C33D7F307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44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04D3E4-E3C5-4989-867B-3553DA6A4741}"/>
              </a:ext>
            </a:extLst>
          </p:cNvPr>
          <p:cNvGrpSpPr/>
          <p:nvPr/>
        </p:nvGrpSpPr>
        <p:grpSpPr>
          <a:xfrm>
            <a:off x="1340719" y="2092097"/>
            <a:ext cx="2017216" cy="2200434"/>
            <a:chOff x="1340719" y="2092097"/>
            <a:chExt cx="2017216" cy="220043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39BE8B-E605-4718-BF88-921826C309A8}"/>
                </a:ext>
              </a:extLst>
            </p:cNvPr>
            <p:cNvSpPr/>
            <p:nvPr/>
          </p:nvSpPr>
          <p:spPr>
            <a:xfrm>
              <a:off x="1508941" y="2693036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 </a:t>
              </a:r>
              <a:r>
                <a:rPr lang="ko-KR" altLang="en-US" sz="160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B563D4-8881-4D6F-9051-85765516A240}"/>
                </a:ext>
              </a:extLst>
            </p:cNvPr>
            <p:cNvSpPr/>
            <p:nvPr/>
          </p:nvSpPr>
          <p:spPr>
            <a:xfrm>
              <a:off x="1511882" y="3174597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추출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F31C76-499D-48D8-AD94-CF1A366918E3}"/>
                </a:ext>
              </a:extLst>
            </p:cNvPr>
            <p:cNvSpPr/>
            <p:nvPr/>
          </p:nvSpPr>
          <p:spPr>
            <a:xfrm>
              <a:off x="1340719" y="2190786"/>
              <a:ext cx="2017216" cy="21017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B99F6-5E2A-4A60-849E-4877BCCFDD59}"/>
                </a:ext>
              </a:extLst>
            </p:cNvPr>
            <p:cNvSpPr/>
            <p:nvPr/>
          </p:nvSpPr>
          <p:spPr>
            <a:xfrm>
              <a:off x="1379717" y="2092097"/>
              <a:ext cx="110873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2657A-E8AC-42AE-ADDE-E6C92DB9FD35}"/>
              </a:ext>
            </a:extLst>
          </p:cNvPr>
          <p:cNvSpPr txBox="1"/>
          <p:nvPr/>
        </p:nvSpPr>
        <p:spPr>
          <a:xfrm>
            <a:off x="5486400" y="1769706"/>
            <a:ext cx="4297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Tesseracte</a:t>
            </a:r>
            <a:r>
              <a:rPr lang="en-US" altLang="ko-KR" dirty="0"/>
              <a:t>  : </a:t>
            </a:r>
            <a:r>
              <a:rPr lang="ko-KR" altLang="en-US" dirty="0"/>
              <a:t>오프라인 문자인식 기법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8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653F31-B096-4E25-8FA0-8A836FF70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80" y="1913105"/>
            <a:ext cx="1602888" cy="271667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C6326EF-C831-48A1-8369-2FF647262886}"/>
              </a:ext>
            </a:extLst>
          </p:cNvPr>
          <p:cNvSpPr/>
          <p:nvPr/>
        </p:nvSpPr>
        <p:spPr>
          <a:xfrm>
            <a:off x="4382956" y="2712962"/>
            <a:ext cx="427607" cy="3920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F806A-70CE-4ADF-9511-C5D2BEB67E44}"/>
              </a:ext>
            </a:extLst>
          </p:cNvPr>
          <p:cNvSpPr/>
          <p:nvPr/>
        </p:nvSpPr>
        <p:spPr>
          <a:xfrm>
            <a:off x="4991233" y="2711470"/>
            <a:ext cx="1805127" cy="48753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품목 추출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E0EF036-E4F6-4DB3-9A4D-C39D4FF3CBAD}"/>
              </a:ext>
            </a:extLst>
          </p:cNvPr>
          <p:cNvSpPr/>
          <p:nvPr/>
        </p:nvSpPr>
        <p:spPr>
          <a:xfrm>
            <a:off x="7044878" y="2729722"/>
            <a:ext cx="427607" cy="3920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44DDB3-BE61-47DF-81EC-29F2EE42B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4433" r="293"/>
          <a:stretch/>
        </p:blipFill>
        <p:spPr>
          <a:xfrm>
            <a:off x="7841327" y="1086115"/>
            <a:ext cx="2393139" cy="4071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DED65A-DF53-444C-A612-0A5FCA3BB9DB}"/>
              </a:ext>
            </a:extLst>
          </p:cNvPr>
          <p:cNvSpPr txBox="1"/>
          <p:nvPr/>
        </p:nvSpPr>
        <p:spPr>
          <a:xfrm>
            <a:off x="5990826" y="5294117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소비기한 제공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/>
              <a:t>품목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C20CF-D2B1-4984-A807-D68590D3A455}"/>
              </a:ext>
            </a:extLst>
          </p:cNvPr>
          <p:cNvSpPr txBox="1"/>
          <p:nvPr/>
        </p:nvSpPr>
        <p:spPr>
          <a:xfrm>
            <a:off x="156854" y="474302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영수증 촬영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5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"/>
    </mc:Choice>
    <mc:Fallback>
      <p:transition spd="slow" advTm="9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2657A-E8AC-42AE-ADDE-E6C92DB9FD35}"/>
              </a:ext>
            </a:extLst>
          </p:cNvPr>
          <p:cNvSpPr txBox="1"/>
          <p:nvPr/>
        </p:nvSpPr>
        <p:spPr>
          <a:xfrm>
            <a:off x="5218605" y="2168506"/>
            <a:ext cx="6414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원래의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text image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out line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을 생성</a:t>
            </a: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방향성을 정하고 방향성에 따라 다각형에 근접하게 추출</a:t>
            </a: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Tesseract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데이터 베이스 검색을 통하여 특징점이 비슷한 문자들과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Template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특징점과 원본 이미지와의 오차율이 가장 낮은 문자를 선택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AE836-E230-4EE7-BA27-CC33835E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7697"/>
          <a:stretch/>
        </p:blipFill>
        <p:spPr>
          <a:xfrm>
            <a:off x="1286349" y="3429000"/>
            <a:ext cx="3233102" cy="1186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F6E04-70E2-4C21-BBEB-8B3D1A693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46" y="1697938"/>
            <a:ext cx="3712845" cy="1179374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DC351B5-C5B5-4728-A94C-896416249440}"/>
              </a:ext>
            </a:extLst>
          </p:cNvPr>
          <p:cNvSpPr/>
          <p:nvPr/>
        </p:nvSpPr>
        <p:spPr>
          <a:xfrm flipH="1">
            <a:off x="2786060" y="2936492"/>
            <a:ext cx="233680" cy="51308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6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04D3E4-E3C5-4989-867B-3553DA6A4741}"/>
              </a:ext>
            </a:extLst>
          </p:cNvPr>
          <p:cNvGrpSpPr/>
          <p:nvPr/>
        </p:nvGrpSpPr>
        <p:grpSpPr>
          <a:xfrm>
            <a:off x="1340719" y="2092097"/>
            <a:ext cx="2017216" cy="2200434"/>
            <a:chOff x="1340719" y="2092097"/>
            <a:chExt cx="2017216" cy="220043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39BE8B-E605-4718-BF88-921826C309A8}"/>
                </a:ext>
              </a:extLst>
            </p:cNvPr>
            <p:cNvSpPr/>
            <p:nvPr/>
          </p:nvSpPr>
          <p:spPr>
            <a:xfrm>
              <a:off x="1508941" y="2693036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 </a:t>
              </a:r>
              <a:r>
                <a:rPr lang="ko-KR" altLang="en-US" sz="160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B563D4-8881-4D6F-9051-85765516A240}"/>
                </a:ext>
              </a:extLst>
            </p:cNvPr>
            <p:cNvSpPr/>
            <p:nvPr/>
          </p:nvSpPr>
          <p:spPr>
            <a:xfrm>
              <a:off x="1511882" y="3174597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추출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F31C76-499D-48D8-AD94-CF1A366918E3}"/>
                </a:ext>
              </a:extLst>
            </p:cNvPr>
            <p:cNvSpPr/>
            <p:nvPr/>
          </p:nvSpPr>
          <p:spPr>
            <a:xfrm>
              <a:off x="1340719" y="2190786"/>
              <a:ext cx="2017216" cy="21017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B99F6-5E2A-4A60-849E-4877BCCFDD59}"/>
                </a:ext>
              </a:extLst>
            </p:cNvPr>
            <p:cNvSpPr/>
            <p:nvPr/>
          </p:nvSpPr>
          <p:spPr>
            <a:xfrm>
              <a:off x="1379717" y="2092097"/>
              <a:ext cx="110873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2657A-E8AC-42AE-ADDE-E6C92DB9FD35}"/>
              </a:ext>
            </a:extLst>
          </p:cNvPr>
          <p:cNvSpPr txBox="1"/>
          <p:nvPr/>
        </p:nvSpPr>
        <p:spPr>
          <a:xfrm>
            <a:off x="5699760" y="1942895"/>
            <a:ext cx="46133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Tesseracte</a:t>
            </a:r>
            <a:r>
              <a:rPr lang="en-US" altLang="ko-KR" dirty="0"/>
              <a:t>  : OCR</a:t>
            </a:r>
            <a:r>
              <a:rPr lang="ko-KR" altLang="en-US" dirty="0"/>
              <a:t> 오픈소스 라이브러리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Tesseracte</a:t>
            </a:r>
            <a:r>
              <a:rPr lang="en-US" altLang="ko-KR" dirty="0"/>
              <a:t> </a:t>
            </a:r>
            <a:r>
              <a:rPr lang="ko-KR" altLang="en-US" dirty="0"/>
              <a:t>사용을 위한 라이브러리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Tesseracte</a:t>
            </a:r>
            <a:r>
              <a:rPr lang="en-US" altLang="ko-KR" dirty="0"/>
              <a:t> DB</a:t>
            </a:r>
            <a:r>
              <a:rPr lang="ko-KR" altLang="en-US" dirty="0"/>
              <a:t>가 되는 </a:t>
            </a:r>
            <a:r>
              <a:rPr lang="en-US" altLang="ko-KR" dirty="0"/>
              <a:t>training data </a:t>
            </a:r>
            <a:r>
              <a:rPr lang="ko-KR" altLang="en-US" dirty="0"/>
              <a:t>학습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텍스트 추출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81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674569DA-4030-4864-BC2C-47551CDA6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0" y="1146980"/>
            <a:ext cx="10581099" cy="48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8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3244B0-87DF-48D5-806C-6F5FFF15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1204346"/>
            <a:ext cx="4389120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'com.rmtheis:tess-two:9.1.0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4374B-A2E7-48D6-B405-E299A89584C5}"/>
              </a:ext>
            </a:extLst>
          </p:cNvPr>
          <p:cNvSpPr txBox="1"/>
          <p:nvPr/>
        </p:nvSpPr>
        <p:spPr>
          <a:xfrm>
            <a:off x="6741007" y="724665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Build.gradle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(:app)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B5905-2296-4561-8383-C1F1CFEA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193939"/>
            <a:ext cx="470542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com.googlecode.tesseract.android.TessBaseAPI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BE9AC-34B5-464D-8425-91085F9B6816}"/>
              </a:ext>
            </a:extLst>
          </p:cNvPr>
          <p:cNvSpPr txBox="1"/>
          <p:nvPr/>
        </p:nvSpPr>
        <p:spPr>
          <a:xfrm>
            <a:off x="6744682" y="1714258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OCRActivity</a:t>
            </a:r>
            <a:endParaRPr lang="ko-KR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420029-B680-4735-8E4A-D0B307FE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524194"/>
            <a:ext cx="259167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lateinit var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9822E-9072-4E49-91F8-AD278A0A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85" y="4131077"/>
            <a:ext cx="2419350" cy="16859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DD52-69BF-4650-B3EC-D02B91DECCCE}"/>
              </a:ext>
            </a:extLst>
          </p:cNvPr>
          <p:cNvSpPr/>
          <p:nvPr/>
        </p:nvSpPr>
        <p:spPr>
          <a:xfrm>
            <a:off x="6389981" y="564578"/>
            <a:ext cx="5293360" cy="27272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158062-A0F1-45F9-9486-22534FC32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7" y="2006071"/>
            <a:ext cx="5787689" cy="26625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BA264-0740-40B1-A2BA-D4E64BDE0B26}"/>
              </a:ext>
            </a:extLst>
          </p:cNvPr>
          <p:cNvSpPr/>
          <p:nvPr/>
        </p:nvSpPr>
        <p:spPr>
          <a:xfrm>
            <a:off x="610259" y="2501716"/>
            <a:ext cx="2303884" cy="33025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6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3244B0-87DF-48D5-806C-6F5FFF15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1204346"/>
            <a:ext cx="4389120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'com.rmtheis:tess-two:9.1.0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4374B-A2E7-48D6-B405-E299A89584C5}"/>
              </a:ext>
            </a:extLst>
          </p:cNvPr>
          <p:cNvSpPr txBox="1"/>
          <p:nvPr/>
        </p:nvSpPr>
        <p:spPr>
          <a:xfrm>
            <a:off x="6741007" y="724665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Build.gradle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(:app)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B5905-2296-4561-8383-C1F1CFEA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193939"/>
            <a:ext cx="470542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com.googlecode.tesseract.android.TessBaseAPI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BE9AC-34B5-464D-8425-91085F9B6816}"/>
              </a:ext>
            </a:extLst>
          </p:cNvPr>
          <p:cNvSpPr txBox="1"/>
          <p:nvPr/>
        </p:nvSpPr>
        <p:spPr>
          <a:xfrm>
            <a:off x="6744682" y="1714258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OCRActivity</a:t>
            </a:r>
            <a:endParaRPr lang="ko-KR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420029-B680-4735-8E4A-D0B307FE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524194"/>
            <a:ext cx="259167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lateinit var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9822E-9072-4E49-91F8-AD278A0A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85" y="4131077"/>
            <a:ext cx="2419350" cy="16859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DD52-69BF-4650-B3EC-D02B91DECCCE}"/>
              </a:ext>
            </a:extLst>
          </p:cNvPr>
          <p:cNvSpPr/>
          <p:nvPr/>
        </p:nvSpPr>
        <p:spPr>
          <a:xfrm>
            <a:off x="6366124" y="3645653"/>
            <a:ext cx="3607316" cy="23268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0F6A30-8EA4-4CBA-BDDF-2364CAC37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7" y="2006071"/>
            <a:ext cx="5787689" cy="26625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27B909-159C-49DA-BF79-D73A7C167080}"/>
              </a:ext>
            </a:extLst>
          </p:cNvPr>
          <p:cNvSpPr/>
          <p:nvPr/>
        </p:nvSpPr>
        <p:spPr>
          <a:xfrm>
            <a:off x="610259" y="2806005"/>
            <a:ext cx="2303884" cy="33025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32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135DFA-6F38-4ED3-BBE1-602BD7A89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920" y="448686"/>
            <a:ext cx="5425440" cy="58400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copyFile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traineddata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AssetManager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사용하기 위한 객체 생성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assetManager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AssetManager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getAssets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byte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스트림을 읽기 쓰기용으로 열기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assetManager.open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traineddata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FileOutputStream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위에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적어둔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경로쪽으로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해당 바이트코드 파일을 복사한다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ByteArray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ByteArray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inputStream.read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!=-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outStream.write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inputStream.read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outStream.flush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FileNotFoundException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Log.v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오류발생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Log.v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오류발생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347799-F213-465C-983C-CCB949E3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F2C11F-232A-4543-84E1-34BDBCD20AAD}"/>
              </a:ext>
            </a:extLst>
          </p:cNvPr>
          <p:cNvSpPr/>
          <p:nvPr/>
        </p:nvSpPr>
        <p:spPr>
          <a:xfrm>
            <a:off x="2835298" y="1913433"/>
            <a:ext cx="3334067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6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B18F7-357F-499E-B9EC-3941C198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280" y="1704047"/>
            <a:ext cx="4867263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checkFile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dir.exists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()&amp;&amp;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dir.mkdirs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copyFile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dir.exists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traineddata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dataFile.exists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copyFile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A68FC-B1EE-4642-9AAA-69348D13B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A14936-B5E7-4C94-BFA6-15614F11BFC5}"/>
              </a:ext>
            </a:extLst>
          </p:cNvPr>
          <p:cNvSpPr/>
          <p:nvPr/>
        </p:nvSpPr>
        <p:spPr>
          <a:xfrm>
            <a:off x="2835298" y="1913433"/>
            <a:ext cx="3334067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5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72D592-A720-4B65-BC95-ACAF5847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680" y="1520785"/>
            <a:ext cx="5633557" cy="38164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setContentView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binding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ocrOk.setOnClickListener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::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class.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java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startActivity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requirePermissions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arrayOf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android.Manifest.permission.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WRITE_EXTERNAL_STORAGE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), PERM_STORAGE)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ocr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filesDir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 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tesseract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checkFile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kor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kor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TessBaseAPI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.init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53E414-B499-441B-8889-32B62B76797B}"/>
              </a:ext>
            </a:extLst>
          </p:cNvPr>
          <p:cNvSpPr/>
          <p:nvPr/>
        </p:nvSpPr>
        <p:spPr>
          <a:xfrm>
            <a:off x="6428724" y="4198380"/>
            <a:ext cx="3111516" cy="9405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E6B4F6-1A01-43FB-B7E5-B51B1DC6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BF61F-DA79-412B-B8C4-6D8A0A3B0776}"/>
              </a:ext>
            </a:extLst>
          </p:cNvPr>
          <p:cNvSpPr/>
          <p:nvPr/>
        </p:nvSpPr>
        <p:spPr>
          <a:xfrm>
            <a:off x="2835298" y="1913433"/>
            <a:ext cx="3334067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20027-04FA-4C09-B7C5-4B8C977D1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165" y="1913433"/>
            <a:ext cx="5504475" cy="19543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processImage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applicationContext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잠시 기다려주세요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utF8Text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extractOcr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ocr_extract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recycle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extractOcr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D88B1D-4633-47E8-A9DA-F90AF192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F67AF-6447-4192-A7DA-4A19D5F77265}"/>
              </a:ext>
            </a:extLst>
          </p:cNvPr>
          <p:cNvSpPr/>
          <p:nvPr/>
        </p:nvSpPr>
        <p:spPr>
          <a:xfrm>
            <a:off x="213360" y="3153078"/>
            <a:ext cx="3037840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3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DD26C97-DD90-496F-88A9-E53CEC32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3" y="251930"/>
            <a:ext cx="3971337" cy="6354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89454-DFA1-48CA-A0F9-1F8DBBD6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522" y="1833108"/>
            <a:ext cx="2913217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B0086DE-D459-4D01-BFEB-4312858865E3}"/>
              </a:ext>
            </a:extLst>
          </p:cNvPr>
          <p:cNvSpPr/>
          <p:nvPr/>
        </p:nvSpPr>
        <p:spPr>
          <a:xfrm>
            <a:off x="5506720" y="2783840"/>
            <a:ext cx="762000" cy="6451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9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C61E8-9F8F-4F24-A967-DB18F94BB122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0ED827-7B40-4D95-8434-CAB951108450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E26EA9-7DC6-4239-B177-D8146436711F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39BE8B-E605-4718-BF88-921826C309A8}"/>
              </a:ext>
            </a:extLst>
          </p:cNvPr>
          <p:cNvSpPr/>
          <p:nvPr/>
        </p:nvSpPr>
        <p:spPr>
          <a:xfrm>
            <a:off x="4773666" y="301364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563D4-8881-4D6F-9051-85765516A240}"/>
              </a:ext>
            </a:extLst>
          </p:cNvPr>
          <p:cNvSpPr/>
          <p:nvPr/>
        </p:nvSpPr>
        <p:spPr>
          <a:xfrm>
            <a:off x="4776607" y="3495202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텍스트 추출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E1D40A-8211-4528-8AF7-D81B4699A0E2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DC9B0E1-547F-4B1F-BEC6-3E8A35089FCF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BBF8604-A2BE-49B6-BEC1-BDA1BF740604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9B9B44-D666-4EB4-A174-7A21F9505E4B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BB042C-19D9-4A95-B681-BAB68990BFCD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A9295F8-D1AD-43EC-AB0D-B7C9E7F7D4ED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18A136-CAFD-4CF2-ACC0-42840891DD62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DBD2B63-5144-4855-A46E-C1F4C27A215E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2BAA77-1BB5-4B35-8D8D-B07E6F1558FF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FF31C76-499D-48D8-AD94-CF1A366918E3}"/>
              </a:ext>
            </a:extLst>
          </p:cNvPr>
          <p:cNvSpPr/>
          <p:nvPr/>
        </p:nvSpPr>
        <p:spPr>
          <a:xfrm>
            <a:off x="4605444" y="2511391"/>
            <a:ext cx="2017216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4B99F6-5E2A-4A60-849E-4877BCCFDD59}"/>
              </a:ext>
            </a:extLst>
          </p:cNvPr>
          <p:cNvSpPr/>
          <p:nvPr/>
        </p:nvSpPr>
        <p:spPr>
          <a:xfrm>
            <a:off x="4644442" y="2412702"/>
            <a:ext cx="1108738" cy="326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25C05B4-D81F-40E4-B5AB-8C5F4C7705E4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8AD7714-0135-453F-9E34-AD1D602448D2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8B6A1C1-E8C1-4EB3-9532-B3643FC54ABC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8752FF3-F9E5-4690-AF15-91BF07E3A044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67AA765-41DE-4FE0-A6B9-86476761D904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2E96F3A-4C8D-41E3-9577-BC1405799616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DE82A7A-80BF-4BE8-B024-01087CBF649B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F33086D-D11A-4858-B101-03397960098F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621E1A9-12EB-499B-B19F-7F5C79D4185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705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55D4574-4A97-41CB-AA41-7A2F331CC0B7}"/>
              </a:ext>
            </a:extLst>
          </p:cNvPr>
          <p:cNvSpPr/>
          <p:nvPr/>
        </p:nvSpPr>
        <p:spPr>
          <a:xfrm>
            <a:off x="1894472" y="2895600"/>
            <a:ext cx="1805208" cy="76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카메라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갤러리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2DD647-1D27-482A-B7E9-0FA100A9EBEA}"/>
              </a:ext>
            </a:extLst>
          </p:cNvPr>
          <p:cNvSpPr/>
          <p:nvPr/>
        </p:nvSpPr>
        <p:spPr>
          <a:xfrm>
            <a:off x="4210952" y="2895600"/>
            <a:ext cx="1805208" cy="76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OCR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D6D0DFC7-30F8-45F3-A4B3-83A6CAAE5F8C}"/>
              </a:ext>
            </a:extLst>
          </p:cNvPr>
          <p:cNvSpPr/>
          <p:nvPr/>
        </p:nvSpPr>
        <p:spPr>
          <a:xfrm>
            <a:off x="3790400" y="3119120"/>
            <a:ext cx="329832" cy="306974"/>
          </a:xfrm>
          <a:prstGeom prst="plus">
            <a:avLst>
              <a:gd name="adj" fmla="val 3492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D6C7290A-C979-4061-94D7-2209F1948E52}"/>
              </a:ext>
            </a:extLst>
          </p:cNvPr>
          <p:cNvSpPr/>
          <p:nvPr/>
        </p:nvSpPr>
        <p:spPr>
          <a:xfrm>
            <a:off x="6060072" y="3100974"/>
            <a:ext cx="467360" cy="32512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KakaoTalk_20211018_152012694">
            <a:hlinkClick r:id="" action="ppaction://media"/>
            <a:extLst>
              <a:ext uri="{FF2B5EF4-FFF2-40B4-BE49-F238E27FC236}">
                <a16:creationId xmlns:a16="http://schemas.microsoft.com/office/drawing/2014/main" id="{7DC18F6F-F437-4B28-9809-59D2DE9B7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7760" y="132996"/>
            <a:ext cx="4130772" cy="6609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07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1481A8-62C1-48EF-AA53-6E3632B7E8C6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539D8C-43D4-4B12-9CCC-3F75B48839BB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F63E60-2283-49EF-BA9D-966111FD297D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4F4356-88C5-4771-A6DD-26AB37D2220B}"/>
              </a:ext>
            </a:extLst>
          </p:cNvPr>
          <p:cNvSpPr/>
          <p:nvPr/>
        </p:nvSpPr>
        <p:spPr>
          <a:xfrm>
            <a:off x="4773666" y="301364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58C421-CF25-4CAE-9A05-BC63E98E0A80}"/>
              </a:ext>
            </a:extLst>
          </p:cNvPr>
          <p:cNvSpPr/>
          <p:nvPr/>
        </p:nvSpPr>
        <p:spPr>
          <a:xfrm>
            <a:off x="4776607" y="3495202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텍스트 추출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02EDEB90-5DD7-49C2-BC1C-DD45CDD6E227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2CF8277-D87F-4FAD-A72D-85DADF9DFBB9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C1D19D-710D-4542-B516-6087BD99330C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6DF138D-1E14-4F90-B665-266CA2D861AD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5E02CD8-144E-4F8B-B21F-8197A6E2E3B2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2EF848F-7BA3-4DDA-9609-6511C39B90DF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937310-3B74-4A56-B6CA-BBB598FB6580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836A62-3321-48B8-83D0-115AC9FA6A4A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ECCE-F6E3-4D2C-BB97-5BA208443D5F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A89DD6E-1DBF-4149-9D20-2938D86E02C1}"/>
              </a:ext>
            </a:extLst>
          </p:cNvPr>
          <p:cNvSpPr/>
          <p:nvPr/>
        </p:nvSpPr>
        <p:spPr>
          <a:xfrm>
            <a:off x="4605444" y="2511391"/>
            <a:ext cx="2017216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9804A7-BC11-4412-BDB2-145E2104BBBC}"/>
              </a:ext>
            </a:extLst>
          </p:cNvPr>
          <p:cNvSpPr/>
          <p:nvPr/>
        </p:nvSpPr>
        <p:spPr>
          <a:xfrm>
            <a:off x="4644442" y="2412702"/>
            <a:ext cx="1108738" cy="326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5BCCFF6-E5DF-4824-AEB8-390CE1C2CD57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C244B89-FB48-4142-A836-C296A1D57847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477A1C4-B626-4B21-A256-D1EAEE4F3EA7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82DD2BA-1503-4A3C-AA8C-9DA8CDB3B6BE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244EFE-49E8-4E80-9C63-08FD2B6D7976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D0F22E5-0D90-4058-94F7-D3C2A55265EF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10EE556-EC72-4807-A313-8653533B0377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8ED733D-61E9-47D7-9A7B-7AD56030CD4D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FE97B59-CAC6-438E-BD38-343DB0F15EA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187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147B31-2857-4E77-92AA-8BFA2CF7CFD9}"/>
              </a:ext>
            </a:extLst>
          </p:cNvPr>
          <p:cNvSpPr txBox="1"/>
          <p:nvPr/>
        </p:nvSpPr>
        <p:spPr>
          <a:xfrm>
            <a:off x="6227975" y="2045178"/>
            <a:ext cx="48154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OCR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추출된 텍스트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모든 텍스트가 하나의 문자열로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문장 단위로 나누어 텍스트를 여러 문자열의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list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u="sng" dirty="0"/>
              <a:t>“[</a:t>
            </a:r>
            <a:r>
              <a:rPr lang="ko-KR" altLang="en-US" sz="1800" u="sng" dirty="0"/>
              <a:t>당도선별</a:t>
            </a:r>
            <a:r>
              <a:rPr lang="en-US" altLang="ko-KR" sz="1800" u="sng" dirty="0"/>
              <a:t>] </a:t>
            </a:r>
            <a:r>
              <a:rPr lang="ko-KR" altLang="en-US" sz="1800" u="sng" dirty="0"/>
              <a:t>대표산지 안동 </a:t>
            </a:r>
            <a:r>
              <a:rPr lang="ko-KR" altLang="en-US" sz="1800" u="sng" dirty="0" err="1"/>
              <a:t>햇</a:t>
            </a:r>
            <a:r>
              <a:rPr lang="ko-KR" altLang="en-US" sz="1800" b="1" u="sng" dirty="0" err="1">
                <a:solidFill>
                  <a:srgbClr val="C00000"/>
                </a:solidFill>
              </a:rPr>
              <a:t>사과</a:t>
            </a:r>
            <a:r>
              <a:rPr lang="en-US" altLang="ko-KR" sz="1800" u="sng" dirty="0"/>
              <a:t>” </a:t>
            </a:r>
            <a:r>
              <a:rPr lang="ko-KR" altLang="en-US" sz="1800" dirty="0"/>
              <a:t>에서 </a:t>
            </a:r>
            <a:r>
              <a:rPr lang="en-US" altLang="ko-KR" sz="1800" dirty="0"/>
              <a:t>“</a:t>
            </a:r>
            <a:r>
              <a:rPr lang="ko-KR" altLang="en-US" sz="1800" b="1" dirty="0">
                <a:solidFill>
                  <a:srgbClr val="C00000"/>
                </a:solidFill>
              </a:rPr>
              <a:t>사과</a:t>
            </a:r>
            <a:r>
              <a:rPr lang="en-US" altLang="ko-KR" sz="1800" dirty="0"/>
              <a:t>＂</a:t>
            </a:r>
            <a:r>
              <a:rPr lang="ko-KR" altLang="en-US" sz="1800" dirty="0"/>
              <a:t>라는 키워드를 인식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품목 </a:t>
            </a:r>
            <a:r>
              <a:rPr lang="en-US" altLang="ko-KR" sz="1800" dirty="0"/>
              <a:t>DB</a:t>
            </a:r>
            <a:r>
              <a:rPr lang="ko-KR" altLang="en-US" sz="1800" dirty="0"/>
              <a:t>에서 해당 품목에 대한 정보 불러오기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recyclerView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97105-2F3D-479B-BA68-622325820B25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18E15F-496C-42F0-BAA3-3F4AB03DDE2E}"/>
              </a:ext>
            </a:extLst>
          </p:cNvPr>
          <p:cNvGrpSpPr/>
          <p:nvPr/>
        </p:nvGrpSpPr>
        <p:grpSpPr>
          <a:xfrm>
            <a:off x="1779232" y="1832919"/>
            <a:ext cx="3452325" cy="3499575"/>
            <a:chOff x="7875232" y="1934519"/>
            <a:chExt cx="3452325" cy="34995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1492B62-1F2C-411A-BCA3-94D983FCE9BF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2EC60E-1340-4D4B-993A-4188B1020EA1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FB0A45-A2E6-4D3A-BF84-39B7D0E6CF8B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8FAFA5-40AA-441D-A046-DA616625815B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DC49EC-2741-44BE-B67E-F82A32EB9A9A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20FA1AC-DB42-4D9F-B618-A91AC790217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55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0" y="712543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AA93F1C-0E84-4F18-A3BD-D14A79AB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9" y="1066485"/>
            <a:ext cx="10550506" cy="50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5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C5075D7D-708A-4C1B-841E-BD6309A3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68" y="3078570"/>
            <a:ext cx="631952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영수증에서 추출된 하나의 요소들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지정해놓은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재료 카테고리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filter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contains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isNotEmpty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displaylist.add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가져오기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D73DA8-09ED-4A03-A56F-A84C81AA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9" y="2200412"/>
            <a:ext cx="5104271" cy="24571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964B2-1B21-4F1C-924F-DBE864D52A08}"/>
              </a:ext>
            </a:extLst>
          </p:cNvPr>
          <p:cNvSpPr/>
          <p:nvPr/>
        </p:nvSpPr>
        <p:spPr>
          <a:xfrm>
            <a:off x="107809" y="2804160"/>
            <a:ext cx="1233311" cy="39624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43FED-6F0E-41D6-87B3-666A9899B528}"/>
              </a:ext>
            </a:extLst>
          </p:cNvPr>
          <p:cNvSpPr/>
          <p:nvPr/>
        </p:nvSpPr>
        <p:spPr>
          <a:xfrm>
            <a:off x="5664168" y="1350371"/>
            <a:ext cx="6442865" cy="1336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1997BE-DB9D-475A-ADFB-91C1AE5B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030" y="1510560"/>
            <a:ext cx="631951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ocr_extract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\\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n"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9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C5075D7D-708A-4C1B-841E-BD6309A3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68" y="3078570"/>
            <a:ext cx="631952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영수증에서 추출된 하나의 요소들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지정해놓은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재료 카테고리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filter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contains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isNotEmpty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displaylist.add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가져오기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D73DA8-09ED-4A03-A56F-A84C81AA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9" y="2200412"/>
            <a:ext cx="5104271" cy="24571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964B2-1B21-4F1C-924F-DBE864D52A08}"/>
              </a:ext>
            </a:extLst>
          </p:cNvPr>
          <p:cNvSpPr/>
          <p:nvPr/>
        </p:nvSpPr>
        <p:spPr>
          <a:xfrm>
            <a:off x="1326978" y="2383341"/>
            <a:ext cx="4049087" cy="143681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43FED-6F0E-41D6-87B3-666A9899B528}"/>
              </a:ext>
            </a:extLst>
          </p:cNvPr>
          <p:cNvSpPr/>
          <p:nvPr/>
        </p:nvSpPr>
        <p:spPr>
          <a:xfrm>
            <a:off x="5540823" y="2964348"/>
            <a:ext cx="6502726" cy="30910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1997BE-DB9D-475A-ADFB-91C1AE5B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030" y="1510560"/>
            <a:ext cx="631951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ocr_extract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\\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n"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0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E29873-EB2B-4380-9B9A-917C5AC9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2" y="104895"/>
            <a:ext cx="4152763" cy="6644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DF93BE-C62A-4297-9612-17B2C1CFC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35" y="108684"/>
            <a:ext cx="4152763" cy="6644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9084D70-23E2-4A0F-A3AA-0D3B8E59DE5B}"/>
              </a:ext>
            </a:extLst>
          </p:cNvPr>
          <p:cNvSpPr/>
          <p:nvPr/>
        </p:nvSpPr>
        <p:spPr>
          <a:xfrm>
            <a:off x="5798633" y="2888625"/>
            <a:ext cx="1018587" cy="53848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AE191-B083-4B9C-AAC0-CECF0F6D10C3}"/>
              </a:ext>
            </a:extLst>
          </p:cNvPr>
          <p:cNvSpPr/>
          <p:nvPr/>
        </p:nvSpPr>
        <p:spPr>
          <a:xfrm>
            <a:off x="7265035" y="3157865"/>
            <a:ext cx="4152763" cy="2048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F54467-A501-4809-BAC8-49791577BE76}"/>
              </a:ext>
            </a:extLst>
          </p:cNvPr>
          <p:cNvSpPr/>
          <p:nvPr/>
        </p:nvSpPr>
        <p:spPr>
          <a:xfrm>
            <a:off x="1267022" y="2797082"/>
            <a:ext cx="4152763" cy="2847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6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D73DA8-09ED-4A03-A56F-A84C81AA5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8" y="1464150"/>
            <a:ext cx="9049066" cy="4356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964B2-1B21-4F1C-924F-DBE864D52A08}"/>
              </a:ext>
            </a:extLst>
          </p:cNvPr>
          <p:cNvSpPr/>
          <p:nvPr/>
        </p:nvSpPr>
        <p:spPr>
          <a:xfrm>
            <a:off x="1511300" y="3605176"/>
            <a:ext cx="2444880" cy="65891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라사ㅣㅇ클러">
            <a:hlinkClick r:id="" action="ppaction://media"/>
            <a:extLst>
              <a:ext uri="{FF2B5EF4-FFF2-40B4-BE49-F238E27FC236}">
                <a16:creationId xmlns:a16="http://schemas.microsoft.com/office/drawing/2014/main" id="{9E93337E-3C7C-40F6-843B-27732F7C8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8864" y="108684"/>
            <a:ext cx="4132015" cy="6611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127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C3EF0-219E-45FB-B37B-30E62FF8EDBE}"/>
              </a:ext>
            </a:extLst>
          </p:cNvPr>
          <p:cNvSpPr txBox="1"/>
          <p:nvPr/>
        </p:nvSpPr>
        <p:spPr>
          <a:xfrm>
            <a:off x="1500091" y="2608373"/>
            <a:ext cx="904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감사합니다</a:t>
            </a:r>
            <a:r>
              <a:rPr lang="en-US" altLang="ko-KR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3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DE9712-A665-4939-BDC4-C52FC33919ED}"/>
              </a:ext>
            </a:extLst>
          </p:cNvPr>
          <p:cNvCxnSpPr>
            <a:cxnSpLocks/>
          </p:cNvCxnSpPr>
          <p:nvPr/>
        </p:nvCxnSpPr>
        <p:spPr>
          <a:xfrm flipV="1">
            <a:off x="3453413" y="3345872"/>
            <a:ext cx="5139700" cy="347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57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BE04E6-EF8A-43ED-A265-A44E2B4F6FDD}"/>
              </a:ext>
            </a:extLst>
          </p:cNvPr>
          <p:cNvSpPr txBox="1"/>
          <p:nvPr/>
        </p:nvSpPr>
        <p:spPr>
          <a:xfrm>
            <a:off x="574428" y="1722514"/>
            <a:ext cx="1289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https://www.youtube.com/watch?v=2qs9vCYwufs&amp;list=PLVsNizTWUw7GMJ_jrWYsvIUHRq_XfjPA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8C0D-CB00-4441-90C7-847EDF3A931B}"/>
              </a:ext>
            </a:extLst>
          </p:cNvPr>
          <p:cNvSpPr txBox="1"/>
          <p:nvPr/>
        </p:nvSpPr>
        <p:spPr>
          <a:xfrm>
            <a:off x="574428" y="2091846"/>
            <a:ext cx="10996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https://www.youtube.com/watch?v=2qs9vCYwufs&amp;list=PLVsNizTWUw7GMJ_jrWYsvIUHRq_XfjPA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2F78F-A4A7-4514-B601-2F0B28F78DC3}"/>
              </a:ext>
            </a:extLst>
          </p:cNvPr>
          <p:cNvSpPr txBox="1"/>
          <p:nvPr/>
        </p:nvSpPr>
        <p:spPr>
          <a:xfrm>
            <a:off x="574428" y="2507344"/>
            <a:ext cx="9917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[Android] Tess-Two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를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앱 만들기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문자인식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(tistory.com)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BC858-1AF4-49A3-A19C-22770BBBB86C}"/>
              </a:ext>
            </a:extLst>
          </p:cNvPr>
          <p:cNvSpPr txBox="1"/>
          <p:nvPr/>
        </p:nvSpPr>
        <p:spPr>
          <a:xfrm>
            <a:off x="574428" y="2922842"/>
            <a:ext cx="10726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[Android Kotlin]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간단한 글자인식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(OCR)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앱 만들기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 Tesseract (tistory.com)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983B5-5C15-468F-92E8-AE287A7195D3}"/>
              </a:ext>
            </a:extLst>
          </p:cNvPr>
          <p:cNvSpPr txBox="1"/>
          <p:nvPr/>
        </p:nvSpPr>
        <p:spPr>
          <a:xfrm>
            <a:off x="574428" y="3292174"/>
            <a:ext cx="660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[JAVA][Android]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안드로이드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기능 만들기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(tistory.com)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48226-9A4F-4934-AA74-7DFCBA09ED0A}"/>
              </a:ext>
            </a:extLst>
          </p:cNvPr>
          <p:cNvSpPr txBox="1"/>
          <p:nvPr/>
        </p:nvSpPr>
        <p:spPr>
          <a:xfrm>
            <a:off x="574427" y="3683050"/>
            <a:ext cx="10996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tesseract-</a:t>
            </a:r>
            <a:r>
              <a:rPr lang="en-US" altLang="ko-KR" dirty="0" err="1">
                <a:hlinkClick r:id="rId5"/>
              </a:rPr>
              <a:t>ocr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tessdata</a:t>
            </a:r>
            <a:r>
              <a:rPr lang="en-US" altLang="ko-KR" dirty="0">
                <a:hlinkClick r:id="rId5"/>
              </a:rPr>
              <a:t>: Trained models with support for legacy and LSTM OCR engine (github.com)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38FAF-4281-4F85-9641-5E0AC814789E}"/>
              </a:ext>
            </a:extLst>
          </p:cNvPr>
          <p:cNvSpPr txBox="1"/>
          <p:nvPr/>
        </p:nvSpPr>
        <p:spPr>
          <a:xfrm>
            <a:off x="328245" y="652632"/>
            <a:ext cx="335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Reference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004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710DCA-A950-4417-8A9B-49A0B1391DEC}"/>
              </a:ext>
            </a:extLst>
          </p:cNvPr>
          <p:cNvSpPr/>
          <p:nvPr/>
        </p:nvSpPr>
        <p:spPr>
          <a:xfrm>
            <a:off x="2466486" y="3233293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12869E-A1D6-45AC-AED0-431D0FE84AB7}"/>
              </a:ext>
            </a:extLst>
          </p:cNvPr>
          <p:cNvSpPr/>
          <p:nvPr/>
        </p:nvSpPr>
        <p:spPr>
          <a:xfrm>
            <a:off x="2450208" y="3774818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650125-4F16-408F-84CB-D9EC893FDA0A}"/>
              </a:ext>
            </a:extLst>
          </p:cNvPr>
          <p:cNvSpPr/>
          <p:nvPr/>
        </p:nvSpPr>
        <p:spPr>
          <a:xfrm>
            <a:off x="2189759" y="2715444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BB6FC4-AB6B-4FEF-AF88-175702F6C624}"/>
              </a:ext>
            </a:extLst>
          </p:cNvPr>
          <p:cNvSpPr/>
          <p:nvPr/>
        </p:nvSpPr>
        <p:spPr>
          <a:xfrm>
            <a:off x="2030415" y="2286970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557F04-290E-4667-A134-B278B8B3C65C}"/>
              </a:ext>
            </a:extLst>
          </p:cNvPr>
          <p:cNvSpPr/>
          <p:nvPr/>
        </p:nvSpPr>
        <p:spPr>
          <a:xfrm>
            <a:off x="2327179" y="2106819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FCE2FA5-768C-49C0-9E56-A662234C2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115" y="45710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Camera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356946-8A6B-4955-97CA-00B1522A6363}"/>
              </a:ext>
            </a:extLst>
          </p:cNvPr>
          <p:cNvSpPr txBox="1"/>
          <p:nvPr/>
        </p:nvSpPr>
        <p:spPr>
          <a:xfrm>
            <a:off x="6227974" y="2045180"/>
            <a:ext cx="57811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개인정보 보호 중시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6.0(</a:t>
            </a:r>
            <a:r>
              <a:rPr lang="ko-KR" altLang="en-US" dirty="0" err="1"/>
              <a:t>마시멜로우</a:t>
            </a:r>
            <a:r>
              <a:rPr lang="en-US" altLang="ko-KR" dirty="0"/>
              <a:t>) </a:t>
            </a:r>
            <a:r>
              <a:rPr lang="ko-KR" altLang="en-US" dirty="0"/>
              <a:t>이상 권한 설정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</a:t>
            </a:r>
            <a:r>
              <a:rPr lang="ko-KR" altLang="en-US" dirty="0"/>
              <a:t>버전을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권한 설정 구현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갤러리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77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65A0BC61-5A8F-4A4B-8724-853BCE1B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70" y="1165839"/>
            <a:ext cx="7661469" cy="47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033153-6C36-4365-8421-F9F2FB1D0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1" y="173479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409CCCA9-ED41-44B6-871B-61CABC1AD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342" y="2237711"/>
            <a:ext cx="6195527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requirePermissions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(permissions: Array&lt;String&gt;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requestCode: Int)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//Api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마시멜로 미만이면 권한 처리가 필요없다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(Build.VERSION.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SDK_INT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 Build.VERSION_CODES.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permissionGranted(requestCode)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권한이 없으면 권한 요청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-&gt;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팝업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ActivityCompat.requestPermissions(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permissions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20699-ED24-456D-BE72-3B3BDB34FEC3}"/>
              </a:ext>
            </a:extLst>
          </p:cNvPr>
          <p:cNvSpPr/>
          <p:nvPr/>
        </p:nvSpPr>
        <p:spPr>
          <a:xfrm>
            <a:off x="1673342" y="2268300"/>
            <a:ext cx="2679684" cy="21234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E6BE91-7A17-4B7F-8DE4-CC52F9D5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" y="1699311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20699-ED24-456D-BE72-3B3BDB34FEC3}"/>
              </a:ext>
            </a:extLst>
          </p:cNvPr>
          <p:cNvSpPr/>
          <p:nvPr/>
        </p:nvSpPr>
        <p:spPr>
          <a:xfrm>
            <a:off x="3917798" y="4195024"/>
            <a:ext cx="1139737" cy="63376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1DE48-BC1A-4F24-AD4F-CC32340C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27" y="2182505"/>
            <a:ext cx="6846663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permissionDenied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Log.d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permissiondenied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PERM_STORAGE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Toast.makeText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공용 저장소 권한을 승인해야 앱을 사용할 수 있습니다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CC7832"/>
                </a:solidFill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LENGTH_SHORT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finish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PERM_CAMERA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Toast.makeText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 권한을 승인해야 카메라를 사용할 수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6A87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CC7832"/>
                </a:solidFill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LENGTH_SHORT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0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B71DE3-39CD-4609-A7A7-C1743431D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20699-ED24-456D-BE72-3B3BDB34FEC3}"/>
              </a:ext>
            </a:extLst>
          </p:cNvPr>
          <p:cNvSpPr/>
          <p:nvPr/>
        </p:nvSpPr>
        <p:spPr>
          <a:xfrm>
            <a:off x="297178" y="3123971"/>
            <a:ext cx="1206502" cy="111274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D7C0-9754-413E-820B-AAFD92E5F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376" y="2339141"/>
            <a:ext cx="499187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openCamera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ACTION_IMAGE_CAPTURE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createImageUri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newFileName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jpg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realUri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intent.putExtra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EXTRA_OUTPUT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realUri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startActivityForResult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REQ_CAMERA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7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7465A80-956E-41B2-A872-399F47163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E61BD6C6-364A-4D44-A6E2-9F820DCFA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307" y="1813172"/>
            <a:ext cx="5994865" cy="32316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이미지를 저장할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MediaStore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생성하는 메서드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createImageUri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filename:String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mimeType:String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ContentValues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values.put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DISPLAY_NAME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values.put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MIME_TYPE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mimeType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contentResolver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.insert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EXTERNAL_CONTENT_URI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이름을 생성하는 메서드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newFileName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sdf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SimpleDateFormat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yyyyMMdd_HHmmss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sdf.format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System.currentTimeMillis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jpg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24458D-7517-4929-872F-57156EB6D87F}"/>
              </a:ext>
            </a:extLst>
          </p:cNvPr>
          <p:cNvSpPr/>
          <p:nvPr/>
        </p:nvSpPr>
        <p:spPr>
          <a:xfrm>
            <a:off x="297178" y="3123971"/>
            <a:ext cx="1206502" cy="111274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1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3641</Words>
  <Application>Microsoft Office PowerPoint</Application>
  <PresentationFormat>와이드스크린</PresentationFormat>
  <Paragraphs>357</Paragraphs>
  <Slides>39</Slides>
  <Notes>38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Arial Unicode MS</vt:lpstr>
      <vt:lpstr>맑은 고딕</vt:lpstr>
      <vt:lpstr>한컴 고딕</vt:lpstr>
      <vt:lpstr>Arial</vt:lpstr>
      <vt:lpstr>Noto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혜미</dc:creator>
  <cp:lastModifiedBy>정 혜미</cp:lastModifiedBy>
  <cp:revision>45</cp:revision>
  <dcterms:created xsi:type="dcterms:W3CDTF">2021-10-07T16:00:15Z</dcterms:created>
  <dcterms:modified xsi:type="dcterms:W3CDTF">2021-10-19T05:33:20Z</dcterms:modified>
</cp:coreProperties>
</file>